
<file path=[Content_Types].xml><?xml version="1.0" encoding="utf-8"?>
<Types xmlns="http://schemas.openxmlformats.org/package/2006/content-types">
  <Default ContentType="image/png" Extension="png"/>
  <Default ContentType="application/vnd.openxmlformats-officedocument.oleObject" Extension="bin"/>
  <Default ContentType="image/x-emf" Extension="emf"/>
  <Default ContentType="image/x-wmf" Extension="wmf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vmlDrawing" Extension="v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54.xml"/>
  <Override ContentType="application/vnd.openxmlformats-officedocument.presentationml.slide+xml" PartName="/ppt/slides/slide55.xml"/>
  <Override ContentType="application/vnd.openxmlformats-officedocument.presentationml.slide+xml" PartName="/ppt/slides/slide56.xml"/>
  <Override ContentType="application/vnd.openxmlformats-officedocument.presentationml.slide+xml" PartName="/ppt/slides/slide57.xml"/>
  <Override ContentType="application/vnd.openxmlformats-officedocument.presentationml.slide+xml" PartName="/ppt/slides/slide58.xml"/>
  <Override ContentType="application/vnd.openxmlformats-officedocument.presentationml.slide+xml" PartName="/ppt/slides/slide59.xml"/>
  <Override ContentType="application/vnd.openxmlformats-officedocument.presentationml.slide+xml" PartName="/ppt/slides/slide60.xml"/>
  <Override ContentType="application/vnd.openxmlformats-officedocument.presentationml.slide+xml" PartName="/ppt/slides/slide61.xml"/>
  <Override ContentType="application/vnd.openxmlformats-officedocument.presentationml.slide+xml" PartName="/ppt/slides/slide62.xml"/>
  <Override ContentType="application/vnd.openxmlformats-officedocument.presentationml.slide+xml" PartName="/ppt/slides/slide63.xml"/>
  <Override ContentType="application/vnd.openxmlformats-officedocument.presentationml.slide+xml" PartName="/ppt/slides/slide64.xml"/>
  <Override ContentType="application/vnd.openxmlformats-officedocument.presentationml.slide+xml" PartName="/ppt/slides/slide65.xml"/>
  <Override ContentType="application/vnd.openxmlformats-officedocument.presentationml.slide+xml" PartName="/ppt/slides/slide66.xml"/>
  <Override ContentType="application/vnd.openxmlformats-officedocument.presentationml.slide+xml" PartName="/ppt/slides/slide67.xml"/>
  <Override ContentType="application/vnd.openxmlformats-officedocument.presentationml.slide+xml" PartName="/ppt/slides/slide68.xml"/>
  <Override ContentType="application/vnd.openxmlformats-officedocument.presentationml.slide+xml" PartName="/ppt/slides/slide69.xml"/>
  <Override ContentType="application/vnd.openxmlformats-officedocument.presentationml.slide+xml" PartName="/ppt/slides/slide70.xml"/>
  <Override ContentType="application/vnd.openxmlformats-officedocument.presentationml.slide+xml" PartName="/ppt/slides/slide7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3"/>
  </p:notes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9" r:id="rId9"/>
    <p:sldId id="270" r:id="rId10"/>
    <p:sldId id="266" r:id="rId11"/>
    <p:sldId id="263" r:id="rId12"/>
    <p:sldId id="267" r:id="rId13"/>
    <p:sldId id="274" r:id="rId14"/>
    <p:sldId id="275" r:id="rId15"/>
    <p:sldId id="268" r:id="rId16"/>
    <p:sldId id="271" r:id="rId17"/>
    <p:sldId id="272" r:id="rId18"/>
    <p:sldId id="273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17" r:id="rId49"/>
    <p:sldId id="318" r:id="rId50"/>
    <p:sldId id="305" r:id="rId51"/>
    <p:sldId id="306" r:id="rId52"/>
    <p:sldId id="319" r:id="rId53"/>
    <p:sldId id="320" r:id="rId54"/>
    <p:sldId id="307" r:id="rId55"/>
    <p:sldId id="308" r:id="rId56"/>
    <p:sldId id="321" r:id="rId57"/>
    <p:sldId id="322" r:id="rId58"/>
    <p:sldId id="309" r:id="rId59"/>
    <p:sldId id="323" r:id="rId60"/>
    <p:sldId id="324" r:id="rId61"/>
    <p:sldId id="325" r:id="rId62"/>
    <p:sldId id="326" r:id="rId63"/>
    <p:sldId id="327" r:id="rId64"/>
    <p:sldId id="328" r:id="rId65"/>
    <p:sldId id="310" r:id="rId66"/>
    <p:sldId id="311" r:id="rId67"/>
    <p:sldId id="312" r:id="rId68"/>
    <p:sldId id="313" r:id="rId69"/>
    <p:sldId id="314" r:id="rId70"/>
    <p:sldId id="315" r:id="rId71"/>
    <p:sldId id="316" r:id="rId7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1.wmf"/><Relationship Id="rId7" Type="http://schemas.openxmlformats.org/officeDocument/2006/relationships/image" Target="../media/image34.wmf"/><Relationship Id="rId12" Type="http://schemas.openxmlformats.org/officeDocument/2006/relationships/image" Target="../media/image40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3.wmf"/><Relationship Id="rId11" Type="http://schemas.openxmlformats.org/officeDocument/2006/relationships/image" Target="../media/image36.wmf"/><Relationship Id="rId5" Type="http://schemas.openxmlformats.org/officeDocument/2006/relationships/image" Target="../media/image32.wmf"/><Relationship Id="rId10" Type="http://schemas.openxmlformats.org/officeDocument/2006/relationships/image" Target="../media/image35.wmf"/><Relationship Id="rId4" Type="http://schemas.openxmlformats.org/officeDocument/2006/relationships/image" Target="../media/image13.wmf"/><Relationship Id="rId9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2.wmf"/><Relationship Id="rId3" Type="http://schemas.openxmlformats.org/officeDocument/2006/relationships/image" Target="../media/image31.wmf"/><Relationship Id="rId7" Type="http://schemas.openxmlformats.org/officeDocument/2006/relationships/image" Target="../media/image34.wmf"/><Relationship Id="rId12" Type="http://schemas.openxmlformats.org/officeDocument/2006/relationships/image" Target="../media/image4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3.wmf"/><Relationship Id="rId11" Type="http://schemas.openxmlformats.org/officeDocument/2006/relationships/image" Target="../media/image36.wmf"/><Relationship Id="rId5" Type="http://schemas.openxmlformats.org/officeDocument/2006/relationships/image" Target="../media/image32.wmf"/><Relationship Id="rId10" Type="http://schemas.openxmlformats.org/officeDocument/2006/relationships/image" Target="../media/image35.wmf"/><Relationship Id="rId4" Type="http://schemas.openxmlformats.org/officeDocument/2006/relationships/image" Target="../media/image13.wmf"/><Relationship Id="rId9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4.wmf"/><Relationship Id="rId3" Type="http://schemas.openxmlformats.org/officeDocument/2006/relationships/image" Target="../media/image31.wmf"/><Relationship Id="rId7" Type="http://schemas.openxmlformats.org/officeDocument/2006/relationships/image" Target="../media/image34.wmf"/><Relationship Id="rId12" Type="http://schemas.openxmlformats.org/officeDocument/2006/relationships/image" Target="../media/image43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3.wmf"/><Relationship Id="rId11" Type="http://schemas.openxmlformats.org/officeDocument/2006/relationships/image" Target="../media/image36.wmf"/><Relationship Id="rId5" Type="http://schemas.openxmlformats.org/officeDocument/2006/relationships/image" Target="../media/image32.wmf"/><Relationship Id="rId10" Type="http://schemas.openxmlformats.org/officeDocument/2006/relationships/image" Target="../media/image35.wmf"/><Relationship Id="rId4" Type="http://schemas.openxmlformats.org/officeDocument/2006/relationships/image" Target="../media/image13.wmf"/><Relationship Id="rId9" Type="http://schemas.openxmlformats.org/officeDocument/2006/relationships/image" Target="../media/image39.wmf"/><Relationship Id="rId14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1.wmf"/><Relationship Id="rId7" Type="http://schemas.openxmlformats.org/officeDocument/2006/relationships/image" Target="../media/image34.wmf"/><Relationship Id="rId12" Type="http://schemas.openxmlformats.org/officeDocument/2006/relationships/image" Target="../media/image36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3.wmf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image" Target="../media/image46.wmf"/><Relationship Id="rId4" Type="http://schemas.openxmlformats.org/officeDocument/2006/relationships/image" Target="../media/image13.wmf"/><Relationship Id="rId9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7.wmf"/><Relationship Id="rId3" Type="http://schemas.openxmlformats.org/officeDocument/2006/relationships/image" Target="../media/image31.wmf"/><Relationship Id="rId7" Type="http://schemas.openxmlformats.org/officeDocument/2006/relationships/image" Target="../media/image34.wmf"/><Relationship Id="rId12" Type="http://schemas.openxmlformats.org/officeDocument/2006/relationships/image" Target="../media/image36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3.wmf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image" Target="../media/image46.wmf"/><Relationship Id="rId4" Type="http://schemas.openxmlformats.org/officeDocument/2006/relationships/image" Target="../media/image13.wmf"/><Relationship Id="rId9" Type="http://schemas.openxmlformats.org/officeDocument/2006/relationships/image" Target="../media/image39.wmf"/><Relationship Id="rId14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1.wmf"/><Relationship Id="rId7" Type="http://schemas.openxmlformats.org/officeDocument/2006/relationships/image" Target="../media/image34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10" Type="http://schemas.openxmlformats.org/officeDocument/2006/relationships/image" Target="../media/image55.wmf"/><Relationship Id="rId4" Type="http://schemas.openxmlformats.org/officeDocument/2006/relationships/image" Target="../media/image13.wmf"/><Relationship Id="rId9" Type="http://schemas.openxmlformats.org/officeDocument/2006/relationships/image" Target="../media/image3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25.wmf"/><Relationship Id="rId4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1.wmf"/><Relationship Id="rId7" Type="http://schemas.openxmlformats.org/officeDocument/2006/relationships/image" Target="../media/image34.wmf"/><Relationship Id="rId12" Type="http://schemas.openxmlformats.org/officeDocument/2006/relationships/image" Target="../media/image36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3.wmf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image" Target="../media/image61.wmf"/><Relationship Id="rId4" Type="http://schemas.openxmlformats.org/officeDocument/2006/relationships/image" Target="../media/image13.wmf"/><Relationship Id="rId9" Type="http://schemas.openxmlformats.org/officeDocument/2006/relationships/image" Target="../media/image60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1.wmf"/><Relationship Id="rId7" Type="http://schemas.openxmlformats.org/officeDocument/2006/relationships/image" Target="../media/image34.wmf"/><Relationship Id="rId12" Type="http://schemas.openxmlformats.org/officeDocument/2006/relationships/image" Target="../media/image36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3.wmf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image" Target="../media/image46.wmf"/><Relationship Id="rId4" Type="http://schemas.openxmlformats.org/officeDocument/2006/relationships/image" Target="../media/image13.wmf"/><Relationship Id="rId9" Type="http://schemas.openxmlformats.org/officeDocument/2006/relationships/image" Target="../media/image39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35.wmf"/><Relationship Id="rId3" Type="http://schemas.openxmlformats.org/officeDocument/2006/relationships/image" Target="../media/image31.wmf"/><Relationship Id="rId7" Type="http://schemas.openxmlformats.org/officeDocument/2006/relationships/image" Target="../media/image34.wmf"/><Relationship Id="rId12" Type="http://schemas.openxmlformats.org/officeDocument/2006/relationships/image" Target="../media/image48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3.wmf"/><Relationship Id="rId11" Type="http://schemas.openxmlformats.org/officeDocument/2006/relationships/image" Target="../media/image47.wmf"/><Relationship Id="rId5" Type="http://schemas.openxmlformats.org/officeDocument/2006/relationships/image" Target="../media/image32.wmf"/><Relationship Id="rId10" Type="http://schemas.openxmlformats.org/officeDocument/2006/relationships/image" Target="../media/image46.wmf"/><Relationship Id="rId4" Type="http://schemas.openxmlformats.org/officeDocument/2006/relationships/image" Target="../media/image13.wmf"/><Relationship Id="rId9" Type="http://schemas.openxmlformats.org/officeDocument/2006/relationships/image" Target="../media/image39.wmf"/><Relationship Id="rId14" Type="http://schemas.openxmlformats.org/officeDocument/2006/relationships/image" Target="../media/image36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11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80.wmf"/><Relationship Id="rId2" Type="http://schemas.openxmlformats.org/officeDocument/2006/relationships/image" Target="../media/image29.wmf"/><Relationship Id="rId1" Type="http://schemas.openxmlformats.org/officeDocument/2006/relationships/image" Target="../media/image76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79.wmf"/><Relationship Id="rId1" Type="http://schemas.openxmlformats.org/officeDocument/2006/relationships/image" Target="../media/image77.wmf"/><Relationship Id="rId4" Type="http://schemas.openxmlformats.org/officeDocument/2006/relationships/image" Target="../media/image31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7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66.wmf"/><Relationship Id="rId4" Type="http://schemas.openxmlformats.org/officeDocument/2006/relationships/image" Target="../media/image31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1.wmf"/><Relationship Id="rId5" Type="http://schemas.openxmlformats.org/officeDocument/2006/relationships/image" Target="../media/image90.wmf"/><Relationship Id="rId4" Type="http://schemas.openxmlformats.org/officeDocument/2006/relationships/image" Target="../media/image84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77.wmf"/><Relationship Id="rId1" Type="http://schemas.openxmlformats.org/officeDocument/2006/relationships/image" Target="../media/image91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96.wmf"/><Relationship Id="rId5" Type="http://schemas.openxmlformats.org/officeDocument/2006/relationships/image" Target="../media/image31.wmf"/><Relationship Id="rId4" Type="http://schemas.openxmlformats.org/officeDocument/2006/relationships/image" Target="../media/image76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86.wmf"/><Relationship Id="rId1" Type="http://schemas.openxmlformats.org/officeDocument/2006/relationships/image" Target="../media/image71.wmf"/><Relationship Id="rId4" Type="http://schemas.openxmlformats.org/officeDocument/2006/relationships/image" Target="../media/image105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76.wmf"/><Relationship Id="rId6" Type="http://schemas.openxmlformats.org/officeDocument/2006/relationships/image" Target="../media/image104.wmf"/><Relationship Id="rId5" Type="http://schemas.openxmlformats.org/officeDocument/2006/relationships/image" Target="../media/image106.wmf"/><Relationship Id="rId4" Type="http://schemas.openxmlformats.org/officeDocument/2006/relationships/image" Target="../media/image77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86.wmf"/><Relationship Id="rId1" Type="http://schemas.openxmlformats.org/officeDocument/2006/relationships/image" Target="../media/image105.wmf"/><Relationship Id="rId4" Type="http://schemas.openxmlformats.org/officeDocument/2006/relationships/image" Target="../media/image69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107.wmf"/><Relationship Id="rId2" Type="http://schemas.openxmlformats.org/officeDocument/2006/relationships/image" Target="../media/image29.wmf"/><Relationship Id="rId1" Type="http://schemas.openxmlformats.org/officeDocument/2006/relationships/image" Target="../media/image76.wmf"/><Relationship Id="rId6" Type="http://schemas.openxmlformats.org/officeDocument/2006/relationships/image" Target="../media/image109.wmf"/><Relationship Id="rId5" Type="http://schemas.openxmlformats.org/officeDocument/2006/relationships/image" Target="../media/image108.wmf"/><Relationship Id="rId4" Type="http://schemas.openxmlformats.org/officeDocument/2006/relationships/image" Target="../media/image77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6.wmf"/><Relationship Id="rId5" Type="http://schemas.openxmlformats.org/officeDocument/2006/relationships/image" Target="../media/image68.wmf"/><Relationship Id="rId4" Type="http://schemas.openxmlformats.org/officeDocument/2006/relationships/image" Target="../media/image1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1.wmf"/><Relationship Id="rId7" Type="http://schemas.openxmlformats.org/officeDocument/2006/relationships/image" Target="../media/image34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13.wmf"/><Relationship Id="rId9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1.wmf"/><Relationship Id="rId7" Type="http://schemas.openxmlformats.org/officeDocument/2006/relationships/image" Target="../media/image34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6.wmf"/><Relationship Id="rId4" Type="http://schemas.openxmlformats.org/officeDocument/2006/relationships/image" Target="../media/image13.wmf"/><Relationship Id="rId9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98A9DD4-4D49-40AA-827B-CDEAA6C5AC17}" type="datetimeFigureOut">
              <a:rPr lang="ar-IQ" smtClean="0"/>
              <a:t>7/9/1439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FAD50EA-61F1-4DDD-B7F4-52145C0C3F6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3623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5A408-69C4-4C8B-AF92-A9EAAEBBCE66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3243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82A013-5E85-48D9-B1D2-2129DB14649B}" type="slidenum">
              <a:rPr lang="en-US"/>
              <a:pPr/>
              <a:t>13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D6B2F1-7FE1-495E-9D46-25D49B9B1C9F}" type="slidenum">
              <a:rPr lang="en-US"/>
              <a:pPr/>
              <a:t>14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9DF15ED0-1569-49C8-B782-A29C7CBB9B66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17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90D6-3392-4770-9AFD-37BC20C7302B}" type="datetimeFigureOut">
              <a:rPr lang="ar-IQ" smtClean="0"/>
              <a:t>7/9/1439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626C-DA48-4F86-B230-3E5A15D1FD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32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90D6-3392-4770-9AFD-37BC20C7302B}" type="datetimeFigureOut">
              <a:rPr lang="ar-IQ" smtClean="0"/>
              <a:t>7/9/1439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626C-DA48-4F86-B230-3E5A15D1FD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24763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90D6-3392-4770-9AFD-37BC20C7302B}" type="datetimeFigureOut">
              <a:rPr lang="ar-IQ" smtClean="0"/>
              <a:t>7/9/1439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626C-DA48-4F86-B230-3E5A15D1FD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810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90D6-3392-4770-9AFD-37BC20C7302B}" type="datetimeFigureOut">
              <a:rPr lang="ar-IQ" smtClean="0"/>
              <a:t>7/9/1439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626C-DA48-4F86-B230-3E5A15D1FD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9296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90D6-3392-4770-9AFD-37BC20C7302B}" type="datetimeFigureOut">
              <a:rPr lang="ar-IQ" smtClean="0"/>
              <a:t>7/9/1439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626C-DA48-4F86-B230-3E5A15D1FD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71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90D6-3392-4770-9AFD-37BC20C7302B}" type="datetimeFigureOut">
              <a:rPr lang="ar-IQ" smtClean="0"/>
              <a:t>7/9/1439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626C-DA48-4F86-B230-3E5A15D1FD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528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90D6-3392-4770-9AFD-37BC20C7302B}" type="datetimeFigureOut">
              <a:rPr lang="ar-IQ" smtClean="0"/>
              <a:t>7/9/1439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626C-DA48-4F86-B230-3E5A15D1FD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2333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90D6-3392-4770-9AFD-37BC20C7302B}" type="datetimeFigureOut">
              <a:rPr lang="ar-IQ" smtClean="0"/>
              <a:t>7/9/1439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626C-DA48-4F86-B230-3E5A15D1FD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789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90D6-3392-4770-9AFD-37BC20C7302B}" type="datetimeFigureOut">
              <a:rPr lang="ar-IQ" smtClean="0"/>
              <a:t>7/9/1439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626C-DA48-4F86-B230-3E5A15D1FD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41587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90D6-3392-4770-9AFD-37BC20C7302B}" type="datetimeFigureOut">
              <a:rPr lang="ar-IQ" smtClean="0"/>
              <a:t>7/9/1439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626C-DA48-4F86-B230-3E5A15D1FD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166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90D6-3392-4770-9AFD-37BC20C7302B}" type="datetimeFigureOut">
              <a:rPr lang="ar-IQ" smtClean="0"/>
              <a:t>7/9/1439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626C-DA48-4F86-B230-3E5A15D1FD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628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590D6-3392-4770-9AFD-37BC20C7302B}" type="datetimeFigureOut">
              <a:rPr lang="ar-IQ" smtClean="0"/>
              <a:t>7/9/1439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F626C-DA48-4F86-B230-3E5A15D1FD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23599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8.wmf"/><Relationship Id="rId26" Type="http://schemas.openxmlformats.org/officeDocument/2006/relationships/image" Target="../media/image22.wmf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20" Type="http://schemas.openxmlformats.org/officeDocument/2006/relationships/image" Target="../media/image19.wmf"/><Relationship Id="rId29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9.bin"/><Relationship Id="rId24" Type="http://schemas.openxmlformats.org/officeDocument/2006/relationships/image" Target="../media/image21.wmf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7.bin"/><Relationship Id="rId28" Type="http://schemas.openxmlformats.org/officeDocument/2006/relationships/image" Target="../media/image23.wmf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7.wmf"/><Relationship Id="rId22" Type="http://schemas.openxmlformats.org/officeDocument/2006/relationships/image" Target="../media/image20.wmf"/><Relationship Id="rId27" Type="http://schemas.openxmlformats.org/officeDocument/2006/relationships/oleObject" Target="../embeddings/oleObject19.bin"/><Relationship Id="rId30" Type="http://schemas.openxmlformats.org/officeDocument/2006/relationships/image" Target="../media/image2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36.bin"/><Relationship Id="rId3" Type="http://schemas.openxmlformats.org/officeDocument/2006/relationships/oleObject" Target="../embeddings/oleObject28.bin"/><Relationship Id="rId21" Type="http://schemas.openxmlformats.org/officeDocument/2006/relationships/image" Target="../media/image36.wmf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7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11" Type="http://schemas.openxmlformats.org/officeDocument/2006/relationships/image" Target="../media/image13.wmf"/><Relationship Id="rId5" Type="http://schemas.openxmlformats.org/officeDocument/2006/relationships/oleObject" Target="../embeddings/oleObject29.bin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32.bin"/><Relationship Id="rId19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4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46.bin"/><Relationship Id="rId26" Type="http://schemas.openxmlformats.org/officeDocument/2006/relationships/image" Target="../media/image38.wmf"/><Relationship Id="rId3" Type="http://schemas.openxmlformats.org/officeDocument/2006/relationships/oleObject" Target="../embeddings/oleObject38.bin"/><Relationship Id="rId21" Type="http://schemas.openxmlformats.org/officeDocument/2006/relationships/oleObject" Target="../embeddings/oleObject48.bin"/><Relationship Id="rId7" Type="http://schemas.openxmlformats.org/officeDocument/2006/relationships/oleObject" Target="../embeddings/oleObject40.bin"/><Relationship Id="rId12" Type="http://schemas.openxmlformats.org/officeDocument/2006/relationships/oleObject" Target="../embeddings/oleObject43.bin"/><Relationship Id="rId17" Type="http://schemas.openxmlformats.org/officeDocument/2006/relationships/image" Target="../media/image34.wmf"/><Relationship Id="rId25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5.bin"/><Relationship Id="rId20" Type="http://schemas.openxmlformats.org/officeDocument/2006/relationships/oleObject" Target="../embeddings/oleObject47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11" Type="http://schemas.openxmlformats.org/officeDocument/2006/relationships/image" Target="../media/image13.wmf"/><Relationship Id="rId24" Type="http://schemas.openxmlformats.org/officeDocument/2006/relationships/image" Target="../media/image36.wmf"/><Relationship Id="rId5" Type="http://schemas.openxmlformats.org/officeDocument/2006/relationships/oleObject" Target="../embeddings/oleObject39.bin"/><Relationship Id="rId15" Type="http://schemas.openxmlformats.org/officeDocument/2006/relationships/image" Target="../media/image33.wmf"/><Relationship Id="rId23" Type="http://schemas.openxmlformats.org/officeDocument/2006/relationships/oleObject" Target="../embeddings/oleObject49.bin"/><Relationship Id="rId10" Type="http://schemas.openxmlformats.org/officeDocument/2006/relationships/oleObject" Target="../embeddings/oleObject42.bin"/><Relationship Id="rId19" Type="http://schemas.openxmlformats.org/officeDocument/2006/relationships/image" Target="../media/image37.wmf"/><Relationship Id="rId4" Type="http://schemas.openxmlformats.org/officeDocument/2006/relationships/image" Target="../media/image29.wmf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44.bin"/><Relationship Id="rId22" Type="http://schemas.openxmlformats.org/officeDocument/2006/relationships/image" Target="../media/image35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59.bin"/><Relationship Id="rId26" Type="http://schemas.openxmlformats.org/officeDocument/2006/relationships/oleObject" Target="../embeddings/oleObject64.bin"/><Relationship Id="rId3" Type="http://schemas.openxmlformats.org/officeDocument/2006/relationships/oleObject" Target="../embeddings/oleObject51.bin"/><Relationship Id="rId21" Type="http://schemas.openxmlformats.org/officeDocument/2006/relationships/oleObject" Target="../embeddings/oleObject61.bin"/><Relationship Id="rId7" Type="http://schemas.openxmlformats.org/officeDocument/2006/relationships/oleObject" Target="../embeddings/oleObject53.bin"/><Relationship Id="rId12" Type="http://schemas.openxmlformats.org/officeDocument/2006/relationships/oleObject" Target="../embeddings/oleObject56.bin"/><Relationship Id="rId17" Type="http://schemas.openxmlformats.org/officeDocument/2006/relationships/image" Target="../media/image34.wmf"/><Relationship Id="rId25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8.bin"/><Relationship Id="rId20" Type="http://schemas.openxmlformats.org/officeDocument/2006/relationships/oleObject" Target="../embeddings/oleObject60.bin"/><Relationship Id="rId29" Type="http://schemas.openxmlformats.org/officeDocument/2006/relationships/image" Target="../media/image40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63.bin"/><Relationship Id="rId5" Type="http://schemas.openxmlformats.org/officeDocument/2006/relationships/oleObject" Target="../embeddings/oleObject52.bin"/><Relationship Id="rId15" Type="http://schemas.openxmlformats.org/officeDocument/2006/relationships/image" Target="../media/image33.wmf"/><Relationship Id="rId23" Type="http://schemas.openxmlformats.org/officeDocument/2006/relationships/oleObject" Target="../embeddings/oleObject62.bin"/><Relationship Id="rId28" Type="http://schemas.openxmlformats.org/officeDocument/2006/relationships/oleObject" Target="../embeddings/oleObject65.bin"/><Relationship Id="rId10" Type="http://schemas.openxmlformats.org/officeDocument/2006/relationships/oleObject" Target="../embeddings/oleObject55.bin"/><Relationship Id="rId19" Type="http://schemas.openxmlformats.org/officeDocument/2006/relationships/image" Target="../media/image37.wmf"/><Relationship Id="rId4" Type="http://schemas.openxmlformats.org/officeDocument/2006/relationships/image" Target="../media/image29.wmf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57.bin"/><Relationship Id="rId22" Type="http://schemas.openxmlformats.org/officeDocument/2006/relationships/image" Target="../media/image39.wmf"/><Relationship Id="rId27" Type="http://schemas.openxmlformats.org/officeDocument/2006/relationships/image" Target="../media/image36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74.bin"/><Relationship Id="rId26" Type="http://schemas.openxmlformats.org/officeDocument/2006/relationships/image" Target="../media/image35.wmf"/><Relationship Id="rId3" Type="http://schemas.openxmlformats.org/officeDocument/2006/relationships/oleObject" Target="../embeddings/oleObject66.bin"/><Relationship Id="rId21" Type="http://schemas.openxmlformats.org/officeDocument/2006/relationships/oleObject" Target="../embeddings/oleObject76.bin"/><Relationship Id="rId7" Type="http://schemas.openxmlformats.org/officeDocument/2006/relationships/oleObject" Target="../embeddings/oleObject68.bin"/><Relationship Id="rId12" Type="http://schemas.openxmlformats.org/officeDocument/2006/relationships/oleObject" Target="../embeddings/oleObject71.bin"/><Relationship Id="rId17" Type="http://schemas.openxmlformats.org/officeDocument/2006/relationships/image" Target="../media/image34.wmf"/><Relationship Id="rId25" Type="http://schemas.openxmlformats.org/officeDocument/2006/relationships/oleObject" Target="../embeddings/oleObject79.bin"/><Relationship Id="rId33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3.bin"/><Relationship Id="rId20" Type="http://schemas.openxmlformats.org/officeDocument/2006/relationships/oleObject" Target="../embeddings/oleObject75.bin"/><Relationship Id="rId29" Type="http://schemas.openxmlformats.org/officeDocument/2006/relationships/oleObject" Target="../embeddings/oleObject81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78.bin"/><Relationship Id="rId32" Type="http://schemas.openxmlformats.org/officeDocument/2006/relationships/image" Target="../media/image42.wmf"/><Relationship Id="rId5" Type="http://schemas.openxmlformats.org/officeDocument/2006/relationships/oleObject" Target="../embeddings/oleObject67.bin"/><Relationship Id="rId15" Type="http://schemas.openxmlformats.org/officeDocument/2006/relationships/image" Target="../media/image33.wmf"/><Relationship Id="rId23" Type="http://schemas.openxmlformats.org/officeDocument/2006/relationships/oleObject" Target="../embeddings/oleObject77.bin"/><Relationship Id="rId28" Type="http://schemas.openxmlformats.org/officeDocument/2006/relationships/image" Target="../media/image36.wmf"/><Relationship Id="rId10" Type="http://schemas.openxmlformats.org/officeDocument/2006/relationships/oleObject" Target="../embeddings/oleObject70.bin"/><Relationship Id="rId19" Type="http://schemas.openxmlformats.org/officeDocument/2006/relationships/image" Target="../media/image37.wmf"/><Relationship Id="rId31" Type="http://schemas.openxmlformats.org/officeDocument/2006/relationships/oleObject" Target="../embeddings/oleObject82.bin"/><Relationship Id="rId4" Type="http://schemas.openxmlformats.org/officeDocument/2006/relationships/image" Target="../media/image29.wmf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72.bin"/><Relationship Id="rId22" Type="http://schemas.openxmlformats.org/officeDocument/2006/relationships/image" Target="../media/image39.wmf"/><Relationship Id="rId27" Type="http://schemas.openxmlformats.org/officeDocument/2006/relationships/oleObject" Target="../embeddings/oleObject80.bin"/><Relationship Id="rId30" Type="http://schemas.openxmlformats.org/officeDocument/2006/relationships/image" Target="../media/image41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92.bin"/><Relationship Id="rId26" Type="http://schemas.openxmlformats.org/officeDocument/2006/relationships/oleObject" Target="../embeddings/oleObject98.bin"/><Relationship Id="rId3" Type="http://schemas.openxmlformats.org/officeDocument/2006/relationships/oleObject" Target="../embeddings/oleObject84.bin"/><Relationship Id="rId21" Type="http://schemas.openxmlformats.org/officeDocument/2006/relationships/oleObject" Target="../embeddings/oleObject94.bin"/><Relationship Id="rId34" Type="http://schemas.openxmlformats.org/officeDocument/2006/relationships/oleObject" Target="../embeddings/oleObject102.bin"/><Relationship Id="rId7" Type="http://schemas.openxmlformats.org/officeDocument/2006/relationships/oleObject" Target="../embeddings/oleObject86.bin"/><Relationship Id="rId12" Type="http://schemas.openxmlformats.org/officeDocument/2006/relationships/oleObject" Target="../embeddings/oleObject89.bin"/><Relationship Id="rId17" Type="http://schemas.openxmlformats.org/officeDocument/2006/relationships/image" Target="../media/image34.wmf"/><Relationship Id="rId25" Type="http://schemas.openxmlformats.org/officeDocument/2006/relationships/oleObject" Target="../embeddings/oleObject97.bin"/><Relationship Id="rId33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1.bin"/><Relationship Id="rId20" Type="http://schemas.openxmlformats.org/officeDocument/2006/relationships/oleObject" Target="../embeddings/oleObject93.bin"/><Relationship Id="rId29" Type="http://schemas.openxmlformats.org/officeDocument/2006/relationships/image" Target="../media/image36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0.wmf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96.bin"/><Relationship Id="rId32" Type="http://schemas.openxmlformats.org/officeDocument/2006/relationships/oleObject" Target="../embeddings/oleObject101.bin"/><Relationship Id="rId5" Type="http://schemas.openxmlformats.org/officeDocument/2006/relationships/oleObject" Target="../embeddings/oleObject85.bin"/><Relationship Id="rId15" Type="http://schemas.openxmlformats.org/officeDocument/2006/relationships/image" Target="../media/image33.wmf"/><Relationship Id="rId23" Type="http://schemas.openxmlformats.org/officeDocument/2006/relationships/oleObject" Target="../embeddings/oleObject95.bin"/><Relationship Id="rId28" Type="http://schemas.openxmlformats.org/officeDocument/2006/relationships/oleObject" Target="../embeddings/oleObject99.bin"/><Relationship Id="rId10" Type="http://schemas.openxmlformats.org/officeDocument/2006/relationships/oleObject" Target="../embeddings/oleObject88.bin"/><Relationship Id="rId19" Type="http://schemas.openxmlformats.org/officeDocument/2006/relationships/image" Target="../media/image37.wmf"/><Relationship Id="rId31" Type="http://schemas.openxmlformats.org/officeDocument/2006/relationships/image" Target="../media/image43.wmf"/><Relationship Id="rId4" Type="http://schemas.openxmlformats.org/officeDocument/2006/relationships/image" Target="../media/image29.wmf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90.bin"/><Relationship Id="rId22" Type="http://schemas.openxmlformats.org/officeDocument/2006/relationships/image" Target="../media/image39.wmf"/><Relationship Id="rId27" Type="http://schemas.openxmlformats.org/officeDocument/2006/relationships/image" Target="../media/image35.wmf"/><Relationship Id="rId30" Type="http://schemas.openxmlformats.org/officeDocument/2006/relationships/oleObject" Target="../embeddings/oleObject100.bin"/><Relationship Id="rId35" Type="http://schemas.openxmlformats.org/officeDocument/2006/relationships/image" Target="../media/image4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111.bin"/><Relationship Id="rId26" Type="http://schemas.openxmlformats.org/officeDocument/2006/relationships/oleObject" Target="../embeddings/oleObject117.bin"/><Relationship Id="rId3" Type="http://schemas.openxmlformats.org/officeDocument/2006/relationships/oleObject" Target="../embeddings/oleObject103.bin"/><Relationship Id="rId21" Type="http://schemas.openxmlformats.org/officeDocument/2006/relationships/oleObject" Target="../embeddings/oleObject113.bin"/><Relationship Id="rId7" Type="http://schemas.openxmlformats.org/officeDocument/2006/relationships/oleObject" Target="../embeddings/oleObject105.bin"/><Relationship Id="rId12" Type="http://schemas.openxmlformats.org/officeDocument/2006/relationships/oleObject" Target="../embeddings/oleObject108.bin"/><Relationship Id="rId17" Type="http://schemas.openxmlformats.org/officeDocument/2006/relationships/image" Target="../media/image34.wmf"/><Relationship Id="rId25" Type="http://schemas.openxmlformats.org/officeDocument/2006/relationships/oleObject" Target="../embeddings/oleObject11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0.bin"/><Relationship Id="rId20" Type="http://schemas.openxmlformats.org/officeDocument/2006/relationships/oleObject" Target="../embeddings/oleObject112.bin"/><Relationship Id="rId29" Type="http://schemas.openxmlformats.org/officeDocument/2006/relationships/image" Target="../media/image35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wmf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115.bin"/><Relationship Id="rId5" Type="http://schemas.openxmlformats.org/officeDocument/2006/relationships/oleObject" Target="../embeddings/oleObject104.bin"/><Relationship Id="rId15" Type="http://schemas.openxmlformats.org/officeDocument/2006/relationships/image" Target="../media/image33.wmf"/><Relationship Id="rId23" Type="http://schemas.openxmlformats.org/officeDocument/2006/relationships/oleObject" Target="../embeddings/oleObject114.bin"/><Relationship Id="rId28" Type="http://schemas.openxmlformats.org/officeDocument/2006/relationships/oleObject" Target="../embeddings/oleObject118.bin"/><Relationship Id="rId10" Type="http://schemas.openxmlformats.org/officeDocument/2006/relationships/oleObject" Target="../embeddings/oleObject107.bin"/><Relationship Id="rId19" Type="http://schemas.openxmlformats.org/officeDocument/2006/relationships/image" Target="../media/image37.wmf"/><Relationship Id="rId31" Type="http://schemas.openxmlformats.org/officeDocument/2006/relationships/image" Target="../media/image36.wmf"/><Relationship Id="rId4" Type="http://schemas.openxmlformats.org/officeDocument/2006/relationships/image" Target="../media/image29.wmf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109.bin"/><Relationship Id="rId22" Type="http://schemas.openxmlformats.org/officeDocument/2006/relationships/image" Target="../media/image39.wmf"/><Relationship Id="rId27" Type="http://schemas.openxmlformats.org/officeDocument/2006/relationships/image" Target="../media/image46.wmf"/><Relationship Id="rId30" Type="http://schemas.openxmlformats.org/officeDocument/2006/relationships/oleObject" Target="../embeddings/oleObject119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3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128.bin"/><Relationship Id="rId26" Type="http://schemas.openxmlformats.org/officeDocument/2006/relationships/oleObject" Target="../embeddings/oleObject134.bin"/><Relationship Id="rId3" Type="http://schemas.openxmlformats.org/officeDocument/2006/relationships/oleObject" Target="../embeddings/oleObject120.bin"/><Relationship Id="rId21" Type="http://schemas.openxmlformats.org/officeDocument/2006/relationships/oleObject" Target="../embeddings/oleObject130.bin"/><Relationship Id="rId34" Type="http://schemas.openxmlformats.org/officeDocument/2006/relationships/oleObject" Target="../embeddings/oleObject138.bin"/><Relationship Id="rId7" Type="http://schemas.openxmlformats.org/officeDocument/2006/relationships/oleObject" Target="../embeddings/oleObject122.bin"/><Relationship Id="rId12" Type="http://schemas.openxmlformats.org/officeDocument/2006/relationships/oleObject" Target="../embeddings/oleObject125.bin"/><Relationship Id="rId17" Type="http://schemas.openxmlformats.org/officeDocument/2006/relationships/image" Target="../media/image34.wmf"/><Relationship Id="rId25" Type="http://schemas.openxmlformats.org/officeDocument/2006/relationships/oleObject" Target="../embeddings/oleObject133.bin"/><Relationship Id="rId33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7.bin"/><Relationship Id="rId20" Type="http://schemas.openxmlformats.org/officeDocument/2006/relationships/oleObject" Target="../embeddings/oleObject129.bin"/><Relationship Id="rId29" Type="http://schemas.openxmlformats.org/officeDocument/2006/relationships/image" Target="../media/image35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wmf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132.bin"/><Relationship Id="rId32" Type="http://schemas.openxmlformats.org/officeDocument/2006/relationships/oleObject" Target="../embeddings/oleObject137.bin"/><Relationship Id="rId5" Type="http://schemas.openxmlformats.org/officeDocument/2006/relationships/oleObject" Target="../embeddings/oleObject121.bin"/><Relationship Id="rId15" Type="http://schemas.openxmlformats.org/officeDocument/2006/relationships/image" Target="../media/image33.wmf"/><Relationship Id="rId23" Type="http://schemas.openxmlformats.org/officeDocument/2006/relationships/oleObject" Target="../embeddings/oleObject131.bin"/><Relationship Id="rId28" Type="http://schemas.openxmlformats.org/officeDocument/2006/relationships/oleObject" Target="../embeddings/oleObject135.bin"/><Relationship Id="rId10" Type="http://schemas.openxmlformats.org/officeDocument/2006/relationships/oleObject" Target="../embeddings/oleObject124.bin"/><Relationship Id="rId19" Type="http://schemas.openxmlformats.org/officeDocument/2006/relationships/image" Target="../media/image37.wmf"/><Relationship Id="rId31" Type="http://schemas.openxmlformats.org/officeDocument/2006/relationships/image" Target="../media/image36.wmf"/><Relationship Id="rId4" Type="http://schemas.openxmlformats.org/officeDocument/2006/relationships/image" Target="../media/image29.wmf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126.bin"/><Relationship Id="rId22" Type="http://schemas.openxmlformats.org/officeDocument/2006/relationships/image" Target="../media/image39.wmf"/><Relationship Id="rId27" Type="http://schemas.openxmlformats.org/officeDocument/2006/relationships/image" Target="../media/image46.wmf"/><Relationship Id="rId30" Type="http://schemas.openxmlformats.org/officeDocument/2006/relationships/oleObject" Target="../embeddings/oleObject136.bin"/><Relationship Id="rId35" Type="http://schemas.openxmlformats.org/officeDocument/2006/relationships/image" Target="../media/image48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139.bin"/><Relationship Id="rId7" Type="http://schemas.openxmlformats.org/officeDocument/2006/relationships/oleObject" Target="../embeddings/oleObject1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140.bin"/><Relationship Id="rId4" Type="http://schemas.openxmlformats.org/officeDocument/2006/relationships/image" Target="../media/image35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143.bin"/><Relationship Id="rId4" Type="http://schemas.openxmlformats.org/officeDocument/2006/relationships/image" Target="../media/image50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144.bin"/><Relationship Id="rId7" Type="http://schemas.openxmlformats.org/officeDocument/2006/relationships/oleObject" Target="../embeddings/oleObject1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145.bin"/><Relationship Id="rId4" Type="http://schemas.openxmlformats.org/officeDocument/2006/relationships/image" Target="../media/image52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0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155.bin"/><Relationship Id="rId3" Type="http://schemas.openxmlformats.org/officeDocument/2006/relationships/oleObject" Target="../embeddings/oleObject147.bin"/><Relationship Id="rId21" Type="http://schemas.openxmlformats.org/officeDocument/2006/relationships/image" Target="../media/image36.wmf"/><Relationship Id="rId7" Type="http://schemas.openxmlformats.org/officeDocument/2006/relationships/oleObject" Target="../embeddings/oleObject149.bin"/><Relationship Id="rId12" Type="http://schemas.openxmlformats.org/officeDocument/2006/relationships/oleObject" Target="../embeddings/oleObject152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4.bin"/><Relationship Id="rId20" Type="http://schemas.openxmlformats.org/officeDocument/2006/relationships/oleObject" Target="../embeddings/oleObject156.bin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0.wmf"/><Relationship Id="rId11" Type="http://schemas.openxmlformats.org/officeDocument/2006/relationships/image" Target="../media/image13.wmf"/><Relationship Id="rId5" Type="http://schemas.openxmlformats.org/officeDocument/2006/relationships/oleObject" Target="../embeddings/oleObject148.bin"/><Relationship Id="rId15" Type="http://schemas.openxmlformats.org/officeDocument/2006/relationships/image" Target="../media/image33.wmf"/><Relationship Id="rId23" Type="http://schemas.openxmlformats.org/officeDocument/2006/relationships/image" Target="../media/image55.wmf"/><Relationship Id="rId10" Type="http://schemas.openxmlformats.org/officeDocument/2006/relationships/oleObject" Target="../embeddings/oleObject151.bin"/><Relationship Id="rId19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153.bin"/><Relationship Id="rId22" Type="http://schemas.openxmlformats.org/officeDocument/2006/relationships/oleObject" Target="../embeddings/oleObject157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158.bin"/><Relationship Id="rId7" Type="http://schemas.openxmlformats.org/officeDocument/2006/relationships/oleObject" Target="../embeddings/oleObject160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162.bin"/><Relationship Id="rId5" Type="http://schemas.openxmlformats.org/officeDocument/2006/relationships/oleObject" Target="../embeddings/oleObject159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161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6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171.bin"/><Relationship Id="rId26" Type="http://schemas.openxmlformats.org/officeDocument/2006/relationships/image" Target="../media/image35.wmf"/><Relationship Id="rId3" Type="http://schemas.openxmlformats.org/officeDocument/2006/relationships/oleObject" Target="../embeddings/oleObject163.bin"/><Relationship Id="rId21" Type="http://schemas.openxmlformats.org/officeDocument/2006/relationships/oleObject" Target="../embeddings/oleObject173.bin"/><Relationship Id="rId7" Type="http://schemas.openxmlformats.org/officeDocument/2006/relationships/oleObject" Target="../embeddings/oleObject165.bin"/><Relationship Id="rId12" Type="http://schemas.openxmlformats.org/officeDocument/2006/relationships/oleObject" Target="../embeddings/oleObject168.bin"/><Relationship Id="rId17" Type="http://schemas.openxmlformats.org/officeDocument/2006/relationships/image" Target="../media/image34.wmf"/><Relationship Id="rId25" Type="http://schemas.openxmlformats.org/officeDocument/2006/relationships/oleObject" Target="../embeddings/oleObject17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0.bin"/><Relationship Id="rId20" Type="http://schemas.openxmlformats.org/officeDocument/2006/relationships/oleObject" Target="../embeddings/oleObject172.bin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0.wmf"/><Relationship Id="rId11" Type="http://schemas.openxmlformats.org/officeDocument/2006/relationships/image" Target="../media/image13.wmf"/><Relationship Id="rId24" Type="http://schemas.openxmlformats.org/officeDocument/2006/relationships/image" Target="../media/image61.wmf"/><Relationship Id="rId5" Type="http://schemas.openxmlformats.org/officeDocument/2006/relationships/oleObject" Target="../embeddings/oleObject164.bin"/><Relationship Id="rId15" Type="http://schemas.openxmlformats.org/officeDocument/2006/relationships/image" Target="../media/image33.wmf"/><Relationship Id="rId23" Type="http://schemas.openxmlformats.org/officeDocument/2006/relationships/oleObject" Target="../embeddings/oleObject174.bin"/><Relationship Id="rId28" Type="http://schemas.openxmlformats.org/officeDocument/2006/relationships/image" Target="../media/image36.wmf"/><Relationship Id="rId10" Type="http://schemas.openxmlformats.org/officeDocument/2006/relationships/oleObject" Target="../embeddings/oleObject167.bin"/><Relationship Id="rId19" Type="http://schemas.openxmlformats.org/officeDocument/2006/relationships/image" Target="../media/image37.wmf"/><Relationship Id="rId4" Type="http://schemas.openxmlformats.org/officeDocument/2006/relationships/image" Target="../media/image29.wmf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169.bin"/><Relationship Id="rId22" Type="http://schemas.openxmlformats.org/officeDocument/2006/relationships/image" Target="../media/image60.wmf"/><Relationship Id="rId27" Type="http://schemas.openxmlformats.org/officeDocument/2006/relationships/oleObject" Target="../embeddings/oleObject176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0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185.bin"/><Relationship Id="rId26" Type="http://schemas.openxmlformats.org/officeDocument/2006/relationships/oleObject" Target="../embeddings/oleObject191.bin"/><Relationship Id="rId3" Type="http://schemas.openxmlformats.org/officeDocument/2006/relationships/oleObject" Target="../embeddings/oleObject177.bin"/><Relationship Id="rId21" Type="http://schemas.openxmlformats.org/officeDocument/2006/relationships/oleObject" Target="../embeddings/oleObject187.bin"/><Relationship Id="rId7" Type="http://schemas.openxmlformats.org/officeDocument/2006/relationships/oleObject" Target="../embeddings/oleObject179.bin"/><Relationship Id="rId12" Type="http://schemas.openxmlformats.org/officeDocument/2006/relationships/oleObject" Target="../embeddings/oleObject182.bin"/><Relationship Id="rId17" Type="http://schemas.openxmlformats.org/officeDocument/2006/relationships/image" Target="../media/image34.wmf"/><Relationship Id="rId25" Type="http://schemas.openxmlformats.org/officeDocument/2006/relationships/oleObject" Target="../embeddings/oleObject19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84.bin"/><Relationship Id="rId20" Type="http://schemas.openxmlformats.org/officeDocument/2006/relationships/oleObject" Target="../embeddings/oleObject186.bin"/><Relationship Id="rId29" Type="http://schemas.openxmlformats.org/officeDocument/2006/relationships/image" Target="../media/image35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0.wmf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189.bin"/><Relationship Id="rId5" Type="http://schemas.openxmlformats.org/officeDocument/2006/relationships/oleObject" Target="../embeddings/oleObject178.bin"/><Relationship Id="rId15" Type="http://schemas.openxmlformats.org/officeDocument/2006/relationships/image" Target="../media/image33.wmf"/><Relationship Id="rId23" Type="http://schemas.openxmlformats.org/officeDocument/2006/relationships/oleObject" Target="../embeddings/oleObject188.bin"/><Relationship Id="rId28" Type="http://schemas.openxmlformats.org/officeDocument/2006/relationships/oleObject" Target="../embeddings/oleObject192.bin"/><Relationship Id="rId10" Type="http://schemas.openxmlformats.org/officeDocument/2006/relationships/oleObject" Target="../embeddings/oleObject181.bin"/><Relationship Id="rId19" Type="http://schemas.openxmlformats.org/officeDocument/2006/relationships/image" Target="../media/image37.wmf"/><Relationship Id="rId31" Type="http://schemas.openxmlformats.org/officeDocument/2006/relationships/image" Target="../media/image36.wmf"/><Relationship Id="rId4" Type="http://schemas.openxmlformats.org/officeDocument/2006/relationships/image" Target="../media/image29.wmf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183.bin"/><Relationship Id="rId22" Type="http://schemas.openxmlformats.org/officeDocument/2006/relationships/image" Target="../media/image39.wmf"/><Relationship Id="rId27" Type="http://schemas.openxmlformats.org/officeDocument/2006/relationships/image" Target="../media/image46.wmf"/><Relationship Id="rId30" Type="http://schemas.openxmlformats.org/officeDocument/2006/relationships/oleObject" Target="../embeddings/oleObject19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4.bin"/><Relationship Id="rId7" Type="http://schemas.openxmlformats.org/officeDocument/2006/relationships/oleObject" Target="../embeddings/oleObject19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195.bin"/><Relationship Id="rId4" Type="http://schemas.openxmlformats.org/officeDocument/2006/relationships/image" Target="../media/image62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0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205.bin"/><Relationship Id="rId26" Type="http://schemas.openxmlformats.org/officeDocument/2006/relationships/oleObject" Target="../embeddings/oleObject211.bin"/><Relationship Id="rId3" Type="http://schemas.openxmlformats.org/officeDocument/2006/relationships/oleObject" Target="../embeddings/oleObject197.bin"/><Relationship Id="rId21" Type="http://schemas.openxmlformats.org/officeDocument/2006/relationships/oleObject" Target="../embeddings/oleObject207.bin"/><Relationship Id="rId34" Type="http://schemas.openxmlformats.org/officeDocument/2006/relationships/oleObject" Target="../embeddings/oleObject215.bin"/><Relationship Id="rId7" Type="http://schemas.openxmlformats.org/officeDocument/2006/relationships/oleObject" Target="../embeddings/oleObject199.bin"/><Relationship Id="rId12" Type="http://schemas.openxmlformats.org/officeDocument/2006/relationships/oleObject" Target="../embeddings/oleObject202.bin"/><Relationship Id="rId17" Type="http://schemas.openxmlformats.org/officeDocument/2006/relationships/image" Target="../media/image34.wmf"/><Relationship Id="rId25" Type="http://schemas.openxmlformats.org/officeDocument/2006/relationships/oleObject" Target="../embeddings/oleObject210.bin"/><Relationship Id="rId33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4.bin"/><Relationship Id="rId20" Type="http://schemas.openxmlformats.org/officeDocument/2006/relationships/oleObject" Target="../embeddings/oleObject206.bin"/><Relationship Id="rId29" Type="http://schemas.openxmlformats.org/officeDocument/2006/relationships/image" Target="../media/image47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30.wmf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209.bin"/><Relationship Id="rId32" Type="http://schemas.openxmlformats.org/officeDocument/2006/relationships/oleObject" Target="../embeddings/oleObject214.bin"/><Relationship Id="rId5" Type="http://schemas.openxmlformats.org/officeDocument/2006/relationships/oleObject" Target="../embeddings/oleObject198.bin"/><Relationship Id="rId15" Type="http://schemas.openxmlformats.org/officeDocument/2006/relationships/image" Target="../media/image33.wmf"/><Relationship Id="rId23" Type="http://schemas.openxmlformats.org/officeDocument/2006/relationships/oleObject" Target="../embeddings/oleObject208.bin"/><Relationship Id="rId28" Type="http://schemas.openxmlformats.org/officeDocument/2006/relationships/oleObject" Target="../embeddings/oleObject212.bin"/><Relationship Id="rId10" Type="http://schemas.openxmlformats.org/officeDocument/2006/relationships/oleObject" Target="../embeddings/oleObject201.bin"/><Relationship Id="rId19" Type="http://schemas.openxmlformats.org/officeDocument/2006/relationships/image" Target="../media/image37.wmf"/><Relationship Id="rId31" Type="http://schemas.openxmlformats.org/officeDocument/2006/relationships/image" Target="../media/image48.wmf"/><Relationship Id="rId4" Type="http://schemas.openxmlformats.org/officeDocument/2006/relationships/image" Target="../media/image29.wmf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203.bin"/><Relationship Id="rId22" Type="http://schemas.openxmlformats.org/officeDocument/2006/relationships/image" Target="../media/image39.wmf"/><Relationship Id="rId27" Type="http://schemas.openxmlformats.org/officeDocument/2006/relationships/image" Target="../media/image46.wmf"/><Relationship Id="rId30" Type="http://schemas.openxmlformats.org/officeDocument/2006/relationships/oleObject" Target="../embeddings/oleObject213.bin"/><Relationship Id="rId35" Type="http://schemas.openxmlformats.org/officeDocument/2006/relationships/image" Target="../media/image36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221.bin"/><Relationship Id="rId18" Type="http://schemas.openxmlformats.org/officeDocument/2006/relationships/image" Target="../media/image71.wmf"/><Relationship Id="rId3" Type="http://schemas.openxmlformats.org/officeDocument/2006/relationships/oleObject" Target="../embeddings/oleObject216.bin"/><Relationship Id="rId7" Type="http://schemas.openxmlformats.org/officeDocument/2006/relationships/oleObject" Target="../embeddings/oleObject218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2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0.wmf"/><Relationship Id="rId1" Type="http://schemas.openxmlformats.org/officeDocument/2006/relationships/vmlDrawing" Target="../drawings/vmlDrawing24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220.bin"/><Relationship Id="rId5" Type="http://schemas.openxmlformats.org/officeDocument/2006/relationships/oleObject" Target="../embeddings/oleObject217.bin"/><Relationship Id="rId15" Type="http://schemas.openxmlformats.org/officeDocument/2006/relationships/oleObject" Target="../embeddings/oleObject222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219.bin"/><Relationship Id="rId14" Type="http://schemas.openxmlformats.org/officeDocument/2006/relationships/image" Target="../media/image69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229.bin"/><Relationship Id="rId3" Type="http://schemas.openxmlformats.org/officeDocument/2006/relationships/oleObject" Target="../embeddings/oleObject224.bin"/><Relationship Id="rId7" Type="http://schemas.openxmlformats.org/officeDocument/2006/relationships/oleObject" Target="../embeddings/oleObject226.bin"/><Relationship Id="rId12" Type="http://schemas.openxmlformats.org/officeDocument/2006/relationships/image" Target="../media/image7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228.bin"/><Relationship Id="rId5" Type="http://schemas.openxmlformats.org/officeDocument/2006/relationships/oleObject" Target="../embeddings/oleObject225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227.bin"/><Relationship Id="rId14" Type="http://schemas.openxmlformats.org/officeDocument/2006/relationships/image" Target="../media/image71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235.bin"/><Relationship Id="rId3" Type="http://schemas.openxmlformats.org/officeDocument/2006/relationships/oleObject" Target="../embeddings/oleObject230.bin"/><Relationship Id="rId7" Type="http://schemas.openxmlformats.org/officeDocument/2006/relationships/oleObject" Target="../embeddings/oleObject232.bin"/><Relationship Id="rId12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234.bin"/><Relationship Id="rId5" Type="http://schemas.openxmlformats.org/officeDocument/2006/relationships/oleObject" Target="../embeddings/oleObject231.bin"/><Relationship Id="rId10" Type="http://schemas.openxmlformats.org/officeDocument/2006/relationships/image" Target="../media/image11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233.bin"/><Relationship Id="rId14" Type="http://schemas.openxmlformats.org/officeDocument/2006/relationships/image" Target="../media/image75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241.bin"/><Relationship Id="rId18" Type="http://schemas.openxmlformats.org/officeDocument/2006/relationships/image" Target="../media/image80.wmf"/><Relationship Id="rId3" Type="http://schemas.openxmlformats.org/officeDocument/2006/relationships/oleObject" Target="../embeddings/oleObject236.bin"/><Relationship Id="rId7" Type="http://schemas.openxmlformats.org/officeDocument/2006/relationships/oleObject" Target="../embeddings/oleObject238.bin"/><Relationship Id="rId12" Type="http://schemas.openxmlformats.org/officeDocument/2006/relationships/image" Target="../media/image78.wmf"/><Relationship Id="rId17" Type="http://schemas.openxmlformats.org/officeDocument/2006/relationships/oleObject" Target="../embeddings/oleObject24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9.wmf"/><Relationship Id="rId1" Type="http://schemas.openxmlformats.org/officeDocument/2006/relationships/vmlDrawing" Target="../drawings/vmlDrawing27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40.bin"/><Relationship Id="rId5" Type="http://schemas.openxmlformats.org/officeDocument/2006/relationships/oleObject" Target="../embeddings/oleObject237.bin"/><Relationship Id="rId15" Type="http://schemas.openxmlformats.org/officeDocument/2006/relationships/oleObject" Target="../embeddings/oleObject243.bin"/><Relationship Id="rId10" Type="http://schemas.openxmlformats.org/officeDocument/2006/relationships/image" Target="../media/image77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239.bin"/><Relationship Id="rId14" Type="http://schemas.openxmlformats.org/officeDocument/2006/relationships/oleObject" Target="../embeddings/oleObject242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245.bin"/><Relationship Id="rId7" Type="http://schemas.openxmlformats.org/officeDocument/2006/relationships/oleObject" Target="../embeddings/oleObject2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249.bin"/><Relationship Id="rId5" Type="http://schemas.openxmlformats.org/officeDocument/2006/relationships/oleObject" Target="../embeddings/oleObject246.bin"/><Relationship Id="rId10" Type="http://schemas.openxmlformats.org/officeDocument/2006/relationships/image" Target="../media/image31.wmf"/><Relationship Id="rId4" Type="http://schemas.openxmlformats.org/officeDocument/2006/relationships/image" Target="../media/image77.wmf"/><Relationship Id="rId9" Type="http://schemas.openxmlformats.org/officeDocument/2006/relationships/oleObject" Target="../embeddings/oleObject248.bin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3.bin"/><Relationship Id="rId13" Type="http://schemas.openxmlformats.org/officeDocument/2006/relationships/image" Target="../media/image76.wmf"/><Relationship Id="rId3" Type="http://schemas.openxmlformats.org/officeDocument/2006/relationships/oleObject" Target="../embeddings/oleObject250.bin"/><Relationship Id="rId7" Type="http://schemas.openxmlformats.org/officeDocument/2006/relationships/oleObject" Target="../embeddings/oleObject252.bin"/><Relationship Id="rId12" Type="http://schemas.openxmlformats.org/officeDocument/2006/relationships/oleObject" Target="../embeddings/oleObject256.bin"/><Relationship Id="rId17" Type="http://schemas.openxmlformats.org/officeDocument/2006/relationships/image" Target="../media/image8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58.bin"/><Relationship Id="rId1" Type="http://schemas.openxmlformats.org/officeDocument/2006/relationships/vmlDrawing" Target="../drawings/vmlDrawing29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55.bin"/><Relationship Id="rId5" Type="http://schemas.openxmlformats.org/officeDocument/2006/relationships/oleObject" Target="../embeddings/oleObject251.bin"/><Relationship Id="rId15" Type="http://schemas.openxmlformats.org/officeDocument/2006/relationships/image" Target="../media/image84.wmf"/><Relationship Id="rId10" Type="http://schemas.openxmlformats.org/officeDocument/2006/relationships/image" Target="../media/image31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54.bin"/><Relationship Id="rId14" Type="http://schemas.openxmlformats.org/officeDocument/2006/relationships/oleObject" Target="../embeddings/oleObject257.bin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oleObject" Target="../embeddings/oleObject259.bin"/><Relationship Id="rId7" Type="http://schemas.openxmlformats.org/officeDocument/2006/relationships/oleObject" Target="../embeddings/oleObject2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86.wmf"/><Relationship Id="rId5" Type="http://schemas.openxmlformats.org/officeDocument/2006/relationships/oleObject" Target="../embeddings/oleObject260.bin"/><Relationship Id="rId10" Type="http://schemas.openxmlformats.org/officeDocument/2006/relationships/image" Target="../media/image31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262.bin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6.bin"/><Relationship Id="rId13" Type="http://schemas.openxmlformats.org/officeDocument/2006/relationships/oleObject" Target="../embeddings/oleObject269.bin"/><Relationship Id="rId3" Type="http://schemas.openxmlformats.org/officeDocument/2006/relationships/oleObject" Target="../embeddings/oleObject263.bin"/><Relationship Id="rId7" Type="http://schemas.openxmlformats.org/officeDocument/2006/relationships/oleObject" Target="../embeddings/oleObject265.bin"/><Relationship Id="rId12" Type="http://schemas.openxmlformats.org/officeDocument/2006/relationships/image" Target="../media/image8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31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68.bin"/><Relationship Id="rId5" Type="http://schemas.openxmlformats.org/officeDocument/2006/relationships/oleObject" Target="../embeddings/oleObject264.bin"/><Relationship Id="rId15" Type="http://schemas.openxmlformats.org/officeDocument/2006/relationships/oleObject" Target="../embeddings/oleObject270.bin"/><Relationship Id="rId10" Type="http://schemas.openxmlformats.org/officeDocument/2006/relationships/image" Target="../media/image76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67.bin"/><Relationship Id="rId14" Type="http://schemas.openxmlformats.org/officeDocument/2006/relationships/image" Target="../media/image90.wmf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277.bin"/><Relationship Id="rId3" Type="http://schemas.openxmlformats.org/officeDocument/2006/relationships/oleObject" Target="../embeddings/oleObject271.bin"/><Relationship Id="rId7" Type="http://schemas.openxmlformats.org/officeDocument/2006/relationships/oleObject" Target="../embeddings/oleObject273.bin"/><Relationship Id="rId12" Type="http://schemas.openxmlformats.org/officeDocument/2006/relationships/oleObject" Target="../embeddings/oleObject2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77.wmf"/><Relationship Id="rId11" Type="http://schemas.openxmlformats.org/officeDocument/2006/relationships/image" Target="../media/image92.wmf"/><Relationship Id="rId5" Type="http://schemas.openxmlformats.org/officeDocument/2006/relationships/oleObject" Target="../embeddings/oleObject272.bin"/><Relationship Id="rId15" Type="http://schemas.openxmlformats.org/officeDocument/2006/relationships/image" Target="../media/image93.wmf"/><Relationship Id="rId10" Type="http://schemas.openxmlformats.org/officeDocument/2006/relationships/oleObject" Target="../embeddings/oleObject275.bin"/><Relationship Id="rId4" Type="http://schemas.openxmlformats.org/officeDocument/2006/relationships/image" Target="../media/image91.wmf"/><Relationship Id="rId9" Type="http://schemas.openxmlformats.org/officeDocument/2006/relationships/oleObject" Target="../embeddings/oleObject274.bin"/><Relationship Id="rId14" Type="http://schemas.openxmlformats.org/officeDocument/2006/relationships/oleObject" Target="../embeddings/oleObject278.bin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284.bin"/><Relationship Id="rId3" Type="http://schemas.openxmlformats.org/officeDocument/2006/relationships/oleObject" Target="../embeddings/oleObject279.bin"/><Relationship Id="rId7" Type="http://schemas.openxmlformats.org/officeDocument/2006/relationships/oleObject" Target="../embeddings/oleObject281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83.bin"/><Relationship Id="rId5" Type="http://schemas.openxmlformats.org/officeDocument/2006/relationships/oleObject" Target="../embeddings/oleObject280.bin"/><Relationship Id="rId15" Type="http://schemas.openxmlformats.org/officeDocument/2006/relationships/oleObject" Target="../embeddings/oleObject286.bin"/><Relationship Id="rId10" Type="http://schemas.openxmlformats.org/officeDocument/2006/relationships/image" Target="../media/image76.wmf"/><Relationship Id="rId4" Type="http://schemas.openxmlformats.org/officeDocument/2006/relationships/image" Target="../media/image96.wmf"/><Relationship Id="rId9" Type="http://schemas.openxmlformats.org/officeDocument/2006/relationships/oleObject" Target="../embeddings/oleObject282.bin"/><Relationship Id="rId14" Type="http://schemas.openxmlformats.org/officeDocument/2006/relationships/oleObject" Target="../embeddings/oleObject285.bin"/></Relationships>
</file>

<file path=ppt/slides/_rels/slide59.xml.rels><?xml version="1.0" encoding="UTF-8" standalone="yes" ?><Relationships xmlns="http://schemas.openxmlformats.org/package/2006/relationships"><Relationship Id="rId3" Target="../media/image98.jpeg" Type="http://schemas.openxmlformats.org/officeDocument/2006/relationships/image"/><Relationship Id="rId2" Target="../media/image97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 ?><Relationships xmlns="http://schemas.openxmlformats.org/package/2006/relationships"><Relationship Id="rId3" Target="../media/image98.jpeg" Type="http://schemas.openxmlformats.org/officeDocument/2006/relationships/image"/><Relationship Id="rId2" Target="../media/image99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1.xml.rels><?xml version="1.0" encoding="UTF-8" standalone="yes" ?><Relationships xmlns="http://schemas.openxmlformats.org/package/2006/relationships"><Relationship Id="rId3" Target="../media/image98.jpeg" Type="http://schemas.openxmlformats.org/officeDocument/2006/relationships/image"/><Relationship Id="rId2" Target="../media/image100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3" Type="http://schemas.openxmlformats.org/officeDocument/2006/relationships/oleObject" Target="../embeddings/oleObject287.bin"/><Relationship Id="rId7" Type="http://schemas.openxmlformats.org/officeDocument/2006/relationships/oleObject" Target="../embeddings/oleObject28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86.wmf"/><Relationship Id="rId5" Type="http://schemas.openxmlformats.org/officeDocument/2006/relationships/oleObject" Target="../embeddings/oleObject288.bin"/><Relationship Id="rId10" Type="http://schemas.openxmlformats.org/officeDocument/2006/relationships/image" Target="../media/image105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290.bin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296.bin"/><Relationship Id="rId3" Type="http://schemas.openxmlformats.org/officeDocument/2006/relationships/oleObject" Target="../embeddings/oleObject291.bin"/><Relationship Id="rId7" Type="http://schemas.openxmlformats.org/officeDocument/2006/relationships/oleObject" Target="../embeddings/oleObject293.bin"/><Relationship Id="rId12" Type="http://schemas.openxmlformats.org/officeDocument/2006/relationships/image" Target="../media/image10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4.wmf"/><Relationship Id="rId1" Type="http://schemas.openxmlformats.org/officeDocument/2006/relationships/vmlDrawing" Target="../drawings/vmlDrawing35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95.bin"/><Relationship Id="rId5" Type="http://schemas.openxmlformats.org/officeDocument/2006/relationships/oleObject" Target="../embeddings/oleObject292.bin"/><Relationship Id="rId15" Type="http://schemas.openxmlformats.org/officeDocument/2006/relationships/oleObject" Target="../embeddings/oleObject298.bin"/><Relationship Id="rId10" Type="http://schemas.openxmlformats.org/officeDocument/2006/relationships/image" Target="../media/image77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294.bin"/><Relationship Id="rId14" Type="http://schemas.openxmlformats.org/officeDocument/2006/relationships/oleObject" Target="../embeddings/oleObject297.bin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2.bin"/><Relationship Id="rId3" Type="http://schemas.openxmlformats.org/officeDocument/2006/relationships/oleObject" Target="../embeddings/oleObject299.bin"/><Relationship Id="rId7" Type="http://schemas.openxmlformats.org/officeDocument/2006/relationships/oleObject" Target="../embeddings/oleObject30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86.wmf"/><Relationship Id="rId11" Type="http://schemas.openxmlformats.org/officeDocument/2006/relationships/image" Target="../media/image69.wmf"/><Relationship Id="rId5" Type="http://schemas.openxmlformats.org/officeDocument/2006/relationships/oleObject" Target="../embeddings/oleObject300.bin"/><Relationship Id="rId10" Type="http://schemas.openxmlformats.org/officeDocument/2006/relationships/oleObject" Target="../embeddings/oleObject303.bin"/><Relationship Id="rId4" Type="http://schemas.openxmlformats.org/officeDocument/2006/relationships/image" Target="../media/image105.wmf"/><Relationship Id="rId9" Type="http://schemas.openxmlformats.org/officeDocument/2006/relationships/image" Target="../media/image107.wmf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09.bin"/><Relationship Id="rId18" Type="http://schemas.openxmlformats.org/officeDocument/2006/relationships/oleObject" Target="../embeddings/oleObject313.bin"/><Relationship Id="rId3" Type="http://schemas.openxmlformats.org/officeDocument/2006/relationships/oleObject" Target="../embeddings/oleObject304.bin"/><Relationship Id="rId21" Type="http://schemas.openxmlformats.org/officeDocument/2006/relationships/oleObject" Target="../embeddings/oleObject315.bin"/><Relationship Id="rId7" Type="http://schemas.openxmlformats.org/officeDocument/2006/relationships/oleObject" Target="../embeddings/oleObject306.bin"/><Relationship Id="rId12" Type="http://schemas.openxmlformats.org/officeDocument/2006/relationships/image" Target="../media/image108.wmf"/><Relationship Id="rId17" Type="http://schemas.openxmlformats.org/officeDocument/2006/relationships/oleObject" Target="../embeddings/oleObject31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11.bin"/><Relationship Id="rId20" Type="http://schemas.openxmlformats.org/officeDocument/2006/relationships/oleObject" Target="../embeddings/oleObject314.bin"/><Relationship Id="rId1" Type="http://schemas.openxmlformats.org/officeDocument/2006/relationships/vmlDrawing" Target="../drawings/vmlDrawing37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08.bin"/><Relationship Id="rId5" Type="http://schemas.openxmlformats.org/officeDocument/2006/relationships/oleObject" Target="../embeddings/oleObject305.bin"/><Relationship Id="rId15" Type="http://schemas.openxmlformats.org/officeDocument/2006/relationships/image" Target="../media/image109.wmf"/><Relationship Id="rId10" Type="http://schemas.openxmlformats.org/officeDocument/2006/relationships/image" Target="../media/image77.wmf"/><Relationship Id="rId19" Type="http://schemas.openxmlformats.org/officeDocument/2006/relationships/image" Target="../media/image107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307.bin"/><Relationship Id="rId14" Type="http://schemas.openxmlformats.org/officeDocument/2006/relationships/oleObject" Target="../embeddings/oleObject310.bin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316.bin"/><Relationship Id="rId7" Type="http://schemas.openxmlformats.org/officeDocument/2006/relationships/oleObject" Target="../embeddings/oleObject3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111.wmf"/><Relationship Id="rId5" Type="http://schemas.openxmlformats.org/officeDocument/2006/relationships/oleObject" Target="../embeddings/oleObject317.bin"/><Relationship Id="rId4" Type="http://schemas.openxmlformats.org/officeDocument/2006/relationships/image" Target="../media/image110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13" Type="http://schemas.openxmlformats.org/officeDocument/2006/relationships/oleObject" Target="../embeddings/oleObject324.bin"/><Relationship Id="rId3" Type="http://schemas.openxmlformats.org/officeDocument/2006/relationships/oleObject" Target="../embeddings/oleObject319.bin"/><Relationship Id="rId7" Type="http://schemas.openxmlformats.org/officeDocument/2006/relationships/oleObject" Target="../embeddings/oleObject321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113.wmf"/><Relationship Id="rId11" Type="http://schemas.openxmlformats.org/officeDocument/2006/relationships/oleObject" Target="../embeddings/oleObject323.bin"/><Relationship Id="rId5" Type="http://schemas.openxmlformats.org/officeDocument/2006/relationships/oleObject" Target="../embeddings/oleObject320.bin"/><Relationship Id="rId10" Type="http://schemas.openxmlformats.org/officeDocument/2006/relationships/image" Target="../media/image115.wmf"/><Relationship Id="rId4" Type="http://schemas.openxmlformats.org/officeDocument/2006/relationships/image" Target="../media/image112.wmf"/><Relationship Id="rId9" Type="http://schemas.openxmlformats.org/officeDocument/2006/relationships/oleObject" Target="../embeddings/oleObject322.bin"/><Relationship Id="rId14" Type="http://schemas.openxmlformats.org/officeDocument/2006/relationships/image" Target="../media/image116.wmf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3" Type="http://schemas.openxmlformats.org/officeDocument/2006/relationships/oleObject" Target="../embeddings/oleObject325.bin"/><Relationship Id="rId7" Type="http://schemas.openxmlformats.org/officeDocument/2006/relationships/oleObject" Target="../embeddings/oleObject3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118.wmf"/><Relationship Id="rId5" Type="http://schemas.openxmlformats.org/officeDocument/2006/relationships/oleObject" Target="../embeddings/oleObject326.bin"/><Relationship Id="rId4" Type="http://schemas.openxmlformats.org/officeDocument/2006/relationships/image" Target="../media/image11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4144"/>
            <a:ext cx="9108504" cy="7012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1880" y="1556792"/>
            <a:ext cx="5652120" cy="1368152"/>
          </a:xfrm>
        </p:spPr>
        <p:txBody>
          <a:bodyPr>
            <a:normAutofit fontScale="77500" lnSpcReduction="20000"/>
          </a:bodyPr>
          <a:lstStyle/>
          <a:p>
            <a:pPr rtl="0"/>
            <a:r>
              <a:rPr lang="en-US" sz="4800" b="1" dirty="0" smtClean="0">
                <a:solidFill>
                  <a:srgbClr val="FF0000"/>
                </a:solidFill>
              </a:rPr>
              <a:t>Nondeterministic  Finite State Machine</a:t>
            </a:r>
          </a:p>
          <a:p>
            <a:pPr rtl="0"/>
            <a:r>
              <a:rPr lang="en-US" sz="2800" b="1" smtClean="0">
                <a:solidFill>
                  <a:srgbClr val="00B050"/>
                </a:solidFill>
              </a:rPr>
              <a:t>(NFA)</a:t>
            </a:r>
            <a:endParaRPr lang="en-US" sz="2800" b="1" dirty="0">
              <a:solidFill>
                <a:srgbClr val="00B050"/>
              </a:solidFill>
            </a:endParaRPr>
          </a:p>
          <a:p>
            <a:pPr rtl="0"/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40352" y="6167045"/>
            <a:ext cx="144016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b="1" dirty="0" err="1" smtClean="0">
                <a:solidFill>
                  <a:schemeClr val="bg1"/>
                </a:solidFill>
              </a:rPr>
              <a:t>Lec</a:t>
            </a:r>
            <a:r>
              <a:rPr lang="en-US" sz="3600" b="1" dirty="0" smtClean="0">
                <a:solidFill>
                  <a:schemeClr val="bg1"/>
                </a:solidFill>
              </a:rPr>
              <a:t> #4</a:t>
            </a:r>
            <a:endParaRPr lang="ar-IQ" sz="36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6573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5496" y="6167045"/>
            <a:ext cx="3456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2000" b="1" dirty="0">
                <a:solidFill>
                  <a:srgbClr val="7030A0"/>
                </a:solidFill>
              </a:rPr>
              <a:t>2</a:t>
            </a:r>
            <a:r>
              <a:rPr lang="en-US" sz="2000" b="1" baseline="30000" dirty="0">
                <a:solidFill>
                  <a:srgbClr val="7030A0"/>
                </a:solidFill>
              </a:rPr>
              <a:t>nd</a:t>
            </a:r>
            <a:r>
              <a:rPr lang="en-US" sz="2000" b="1" dirty="0">
                <a:solidFill>
                  <a:srgbClr val="7030A0"/>
                </a:solidFill>
              </a:rPr>
              <a:t>  Semester  2017-2018</a:t>
            </a:r>
          </a:p>
          <a:p>
            <a:pPr algn="ctr" rtl="0"/>
            <a:r>
              <a:rPr lang="en-US" sz="2000" b="1" dirty="0">
                <a:solidFill>
                  <a:srgbClr val="002060"/>
                </a:solidFill>
              </a:rPr>
              <a:t>Dr. </a:t>
            </a:r>
            <a:r>
              <a:rPr lang="en-US" sz="2000" b="1" dirty="0" err="1">
                <a:solidFill>
                  <a:srgbClr val="002060"/>
                </a:solidFill>
              </a:rPr>
              <a:t>Abdulhussein</a:t>
            </a:r>
            <a:r>
              <a:rPr lang="en-US" sz="2000" b="1" dirty="0">
                <a:solidFill>
                  <a:srgbClr val="002060"/>
                </a:solidFill>
              </a:rPr>
              <a:t> M. Abdullah</a:t>
            </a:r>
            <a:endParaRPr lang="ar-IQ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6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14375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Basic NFA Ideas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66838"/>
            <a:ext cx="7772400" cy="5186362"/>
          </a:xfrm>
        </p:spPr>
        <p:txBody>
          <a:bodyPr>
            <a:normAutofit/>
          </a:bodyPr>
          <a:lstStyle/>
          <a:p>
            <a:pPr algn="l" rtl="0"/>
            <a:r>
              <a:rPr lang="en-US" altLang="en-US" dirty="0" smtClean="0">
                <a:sym typeface="Symbol" pitchFamily="18" charset="2"/>
              </a:rPr>
              <a:t>Computation</a:t>
            </a:r>
            <a:endParaRPr lang="en-US" altLang="en-US" dirty="0">
              <a:sym typeface="Symbol" pitchFamily="18" charset="2"/>
            </a:endParaRPr>
          </a:p>
          <a:p>
            <a:pPr lvl="1" algn="l" rtl="0"/>
            <a:r>
              <a:rPr lang="en-US" altLang="en-US" sz="2400" dirty="0">
                <a:sym typeface="Symbol" pitchFamily="18" charset="2"/>
              </a:rPr>
              <a:t>Start in start state</a:t>
            </a:r>
          </a:p>
          <a:p>
            <a:pPr lvl="1" algn="l" rtl="0"/>
            <a:r>
              <a:rPr lang="en-US" altLang="en-US" sz="2400" dirty="0">
                <a:sym typeface="Symbol" pitchFamily="18" charset="2"/>
              </a:rPr>
              <a:t>If any  transitions, clone a machine for each</a:t>
            </a:r>
          </a:p>
          <a:p>
            <a:pPr lvl="1" algn="l" rtl="0"/>
            <a:r>
              <a:rPr lang="en-US" altLang="en-US" sz="2400" dirty="0" smtClean="0">
                <a:sym typeface="Symbol" pitchFamily="18" charset="2"/>
              </a:rPr>
              <a:t>Read </a:t>
            </a:r>
            <a:r>
              <a:rPr lang="en-US" altLang="en-US" sz="2400" dirty="0">
                <a:sym typeface="Symbol" pitchFamily="18" charset="2"/>
              </a:rPr>
              <a:t>a symbol, clone a machine for each matching transition</a:t>
            </a:r>
          </a:p>
          <a:p>
            <a:pPr lvl="1" algn="l" rtl="0"/>
            <a:r>
              <a:rPr lang="en-US" altLang="en-US" sz="2400" dirty="0">
                <a:sym typeface="Symbol" pitchFamily="18" charset="2"/>
              </a:rPr>
              <a:t>If a symbol is read and there is no way to exit from a state, that machine dies.</a:t>
            </a:r>
          </a:p>
          <a:p>
            <a:pPr lvl="1" algn="l" rtl="0"/>
            <a:r>
              <a:rPr lang="en-US" altLang="en-US" sz="2400" dirty="0">
                <a:sym typeface="Symbol" pitchFamily="18" charset="2"/>
              </a:rPr>
              <a:t>At end of input if any machine accepts then accept </a:t>
            </a:r>
          </a:p>
        </p:txBody>
      </p:sp>
    </p:spTree>
    <p:extLst>
      <p:ext uri="{BB962C8B-B14F-4D97-AF65-F5344CB8AC3E}">
        <p14:creationId xmlns:p14="http://schemas.microsoft.com/office/powerpoint/2010/main" val="393329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561975"/>
            <a:ext cx="7581900" cy="573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88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Read: 010110</a:t>
            </a:r>
          </a:p>
        </p:txBody>
      </p:sp>
      <p:sp>
        <p:nvSpPr>
          <p:cNvPr id="388099" name="Oval 1027"/>
          <p:cNvSpPr>
            <a:spLocks noChangeArrowheads="1"/>
          </p:cNvSpPr>
          <p:nvPr/>
        </p:nvSpPr>
        <p:spPr bwMode="auto">
          <a:xfrm>
            <a:off x="1366838" y="3097213"/>
            <a:ext cx="928687" cy="92868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88100" name="Oval 1028"/>
          <p:cNvSpPr>
            <a:spLocks noChangeArrowheads="1"/>
          </p:cNvSpPr>
          <p:nvPr/>
        </p:nvSpPr>
        <p:spPr bwMode="auto">
          <a:xfrm>
            <a:off x="3338513" y="3097213"/>
            <a:ext cx="928687" cy="92868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88101" name="Oval 1029"/>
          <p:cNvSpPr>
            <a:spLocks noChangeArrowheads="1"/>
          </p:cNvSpPr>
          <p:nvPr/>
        </p:nvSpPr>
        <p:spPr bwMode="auto">
          <a:xfrm>
            <a:off x="5310188" y="3097213"/>
            <a:ext cx="928687" cy="92868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88102" name="Line 1030"/>
          <p:cNvSpPr>
            <a:spLocks noChangeShapeType="1"/>
          </p:cNvSpPr>
          <p:nvPr/>
        </p:nvSpPr>
        <p:spPr bwMode="auto">
          <a:xfrm>
            <a:off x="928688" y="3552825"/>
            <a:ext cx="4381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cxnSp>
        <p:nvCxnSpPr>
          <p:cNvPr id="388103" name="AutoShape 1031"/>
          <p:cNvCxnSpPr>
            <a:cxnSpLocks noChangeShapeType="1"/>
            <a:stCxn id="388099" idx="1"/>
            <a:endCxn id="388099" idx="7"/>
          </p:cNvCxnSpPr>
          <p:nvPr/>
        </p:nvCxnSpPr>
        <p:spPr bwMode="auto">
          <a:xfrm rot="5400000" flipV="1">
            <a:off x="1830388" y="2887663"/>
            <a:ext cx="1587" cy="655637"/>
          </a:xfrm>
          <a:prstGeom prst="curvedConnector3">
            <a:avLst>
              <a:gd name="adj1" fmla="val -68600005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8104" name="AutoShape 1032"/>
          <p:cNvCxnSpPr>
            <a:cxnSpLocks noChangeShapeType="1"/>
            <a:stCxn id="388099" idx="6"/>
            <a:endCxn id="388100" idx="2"/>
          </p:cNvCxnSpPr>
          <p:nvPr/>
        </p:nvCxnSpPr>
        <p:spPr bwMode="auto">
          <a:xfrm>
            <a:off x="2314575" y="3562350"/>
            <a:ext cx="100488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8105" name="AutoShape 1033"/>
          <p:cNvCxnSpPr>
            <a:cxnSpLocks noChangeShapeType="1"/>
            <a:stCxn id="388100" idx="6"/>
            <a:endCxn id="388101" idx="2"/>
          </p:cNvCxnSpPr>
          <p:nvPr/>
        </p:nvCxnSpPr>
        <p:spPr bwMode="auto">
          <a:xfrm>
            <a:off x="4286250" y="3562350"/>
            <a:ext cx="100488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8106" name="AutoShape 1034"/>
          <p:cNvCxnSpPr>
            <a:cxnSpLocks noChangeShapeType="1"/>
            <a:stCxn id="388101" idx="6"/>
            <a:endCxn id="388108" idx="2"/>
          </p:cNvCxnSpPr>
          <p:nvPr/>
        </p:nvCxnSpPr>
        <p:spPr bwMode="auto">
          <a:xfrm>
            <a:off x="6257925" y="3562350"/>
            <a:ext cx="10064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88107" name="Group 1035"/>
          <p:cNvGrpSpPr>
            <a:grpSpLocks/>
          </p:cNvGrpSpPr>
          <p:nvPr/>
        </p:nvGrpSpPr>
        <p:grpSpPr bwMode="auto">
          <a:xfrm>
            <a:off x="7283450" y="3097213"/>
            <a:ext cx="928688" cy="928687"/>
            <a:chOff x="4588" y="1951"/>
            <a:chExt cx="585" cy="585"/>
          </a:xfrm>
        </p:grpSpPr>
        <p:sp>
          <p:nvSpPr>
            <p:cNvPr id="388108" name="Oval 1036"/>
            <p:cNvSpPr>
              <a:spLocks noChangeArrowheads="1"/>
            </p:cNvSpPr>
            <p:nvPr/>
          </p:nvSpPr>
          <p:spPr bwMode="auto">
            <a:xfrm>
              <a:off x="4588" y="1951"/>
              <a:ext cx="585" cy="58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388109" name="AutoShape 1037"/>
            <p:cNvCxnSpPr>
              <a:cxnSpLocks noChangeShapeType="1"/>
              <a:stCxn id="388108" idx="1"/>
              <a:endCxn id="388108" idx="7"/>
            </p:cNvCxnSpPr>
            <p:nvPr/>
          </p:nvCxnSpPr>
          <p:spPr bwMode="auto">
            <a:xfrm rot="5400000" flipV="1">
              <a:off x="4880" y="1819"/>
              <a:ext cx="1" cy="413"/>
            </a:xfrm>
            <a:prstGeom prst="curvedConnector3">
              <a:avLst>
                <a:gd name="adj1" fmla="val -6780000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8110" name="Oval 1038"/>
            <p:cNvSpPr>
              <a:spLocks noChangeArrowheads="1"/>
            </p:cNvSpPr>
            <p:nvPr/>
          </p:nvSpPr>
          <p:spPr bwMode="auto">
            <a:xfrm>
              <a:off x="4640" y="2003"/>
              <a:ext cx="481" cy="48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ar-IQ"/>
            </a:p>
          </p:txBody>
        </p:sp>
      </p:grpSp>
      <p:sp>
        <p:nvSpPr>
          <p:cNvPr id="388111" name="Text Box 1039"/>
          <p:cNvSpPr txBox="1">
            <a:spLocks noChangeArrowheads="1"/>
          </p:cNvSpPr>
          <p:nvPr/>
        </p:nvSpPr>
        <p:spPr bwMode="auto">
          <a:xfrm>
            <a:off x="1946275" y="1943100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0,1</a:t>
            </a:r>
          </a:p>
        </p:txBody>
      </p:sp>
      <p:sp>
        <p:nvSpPr>
          <p:cNvPr id="388112" name="Text Box 1040"/>
          <p:cNvSpPr txBox="1">
            <a:spLocks noChangeArrowheads="1"/>
          </p:cNvSpPr>
          <p:nvPr/>
        </p:nvSpPr>
        <p:spPr bwMode="auto">
          <a:xfrm>
            <a:off x="2638425" y="31051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88113" name="Text Box 1041"/>
          <p:cNvSpPr txBox="1">
            <a:spLocks noChangeArrowheads="1"/>
          </p:cNvSpPr>
          <p:nvPr/>
        </p:nvSpPr>
        <p:spPr bwMode="auto">
          <a:xfrm>
            <a:off x="6569075" y="30956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88114" name="Text Box 1042"/>
          <p:cNvSpPr txBox="1">
            <a:spLocks noChangeArrowheads="1"/>
          </p:cNvSpPr>
          <p:nvPr/>
        </p:nvSpPr>
        <p:spPr bwMode="auto">
          <a:xfrm>
            <a:off x="4462463" y="3033713"/>
            <a:ext cx="644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0, </a:t>
            </a:r>
            <a:r>
              <a:rPr lang="en-US" sz="2800">
                <a:sym typeface="Symbol" pitchFamily="18" charset="2"/>
              </a:rPr>
              <a:t></a:t>
            </a:r>
            <a:endParaRPr lang="en-US"/>
          </a:p>
        </p:txBody>
      </p:sp>
      <p:sp>
        <p:nvSpPr>
          <p:cNvPr id="388115" name="Text Box 1043"/>
          <p:cNvSpPr txBox="1">
            <a:spLocks noChangeArrowheads="1"/>
          </p:cNvSpPr>
          <p:nvPr/>
        </p:nvSpPr>
        <p:spPr bwMode="auto">
          <a:xfrm>
            <a:off x="7893050" y="1943100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0,1</a:t>
            </a:r>
          </a:p>
        </p:txBody>
      </p:sp>
      <p:sp>
        <p:nvSpPr>
          <p:cNvPr id="388116" name="Text Box 1044"/>
          <p:cNvSpPr txBox="1">
            <a:spLocks noChangeArrowheads="1"/>
          </p:cNvSpPr>
          <p:nvPr/>
        </p:nvSpPr>
        <p:spPr bwMode="auto">
          <a:xfrm>
            <a:off x="3862388" y="5648325"/>
            <a:ext cx="37240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dirty="0">
                <a:latin typeface="Comic Sans MS" pitchFamily="66" charset="0"/>
              </a:rPr>
              <a:t>Accept strings containing either </a:t>
            </a:r>
          </a:p>
          <a:p>
            <a:pPr algn="l" rtl="0"/>
            <a:r>
              <a:rPr lang="en-US" dirty="0">
                <a:latin typeface="Comic Sans MS" pitchFamily="66" charset="0"/>
              </a:rPr>
              <a:t>101 or 11 as a substring</a:t>
            </a:r>
          </a:p>
        </p:txBody>
      </p:sp>
    </p:spTree>
    <p:extLst>
      <p:ext uri="{BB962C8B-B14F-4D97-AF65-F5344CB8AC3E}">
        <p14:creationId xmlns:p14="http://schemas.microsoft.com/office/powerpoint/2010/main" val="85001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NFA operation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r>
              <a:rPr lang="en-US"/>
              <a:t>Example of NFA operation:</a:t>
            </a:r>
          </a:p>
        </p:txBody>
      </p:sp>
      <p:sp>
        <p:nvSpPr>
          <p:cNvPr id="208900" name="Oval 4"/>
          <p:cNvSpPr>
            <a:spLocks noChangeArrowheads="1"/>
          </p:cNvSpPr>
          <p:nvPr/>
        </p:nvSpPr>
        <p:spPr bwMode="auto">
          <a:xfrm>
            <a:off x="2057400" y="2743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cxnSp>
        <p:nvCxnSpPr>
          <p:cNvPr id="208901" name="AutoShape 5"/>
          <p:cNvCxnSpPr>
            <a:cxnSpLocks noChangeShapeType="1"/>
            <a:endCxn id="208900" idx="2"/>
          </p:cNvCxnSpPr>
          <p:nvPr/>
        </p:nvCxnSpPr>
        <p:spPr bwMode="auto">
          <a:xfrm>
            <a:off x="1447800" y="3048000"/>
            <a:ext cx="609600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902" name="Oval 6"/>
          <p:cNvSpPr>
            <a:spLocks noChangeArrowheads="1"/>
          </p:cNvSpPr>
          <p:nvPr/>
        </p:nvSpPr>
        <p:spPr bwMode="auto">
          <a:xfrm>
            <a:off x="3429000" y="2743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08903" name="Oval 7"/>
          <p:cNvSpPr>
            <a:spLocks noChangeArrowheads="1"/>
          </p:cNvSpPr>
          <p:nvPr/>
        </p:nvSpPr>
        <p:spPr bwMode="auto">
          <a:xfrm>
            <a:off x="4800600" y="2743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08904" name="Oval 8"/>
          <p:cNvSpPr>
            <a:spLocks noChangeArrowheads="1"/>
          </p:cNvSpPr>
          <p:nvPr/>
        </p:nvSpPr>
        <p:spPr bwMode="auto">
          <a:xfrm>
            <a:off x="6172200" y="27432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cxnSp>
        <p:nvCxnSpPr>
          <p:cNvPr id="208905" name="AutoShape 9"/>
          <p:cNvCxnSpPr>
            <a:cxnSpLocks noChangeShapeType="1"/>
            <a:stCxn id="208900" idx="6"/>
            <a:endCxn id="208902" idx="2"/>
          </p:cNvCxnSpPr>
          <p:nvPr/>
        </p:nvCxnSpPr>
        <p:spPr bwMode="auto">
          <a:xfrm>
            <a:off x="2743200" y="30861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906" name="AutoShape 10"/>
          <p:cNvCxnSpPr>
            <a:cxnSpLocks noChangeShapeType="1"/>
            <a:stCxn id="208902" idx="6"/>
            <a:endCxn id="208903" idx="2"/>
          </p:cNvCxnSpPr>
          <p:nvPr/>
        </p:nvCxnSpPr>
        <p:spPr bwMode="auto">
          <a:xfrm>
            <a:off x="4114800" y="30861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907" name="AutoShape 11"/>
          <p:cNvCxnSpPr>
            <a:cxnSpLocks noChangeShapeType="1"/>
            <a:stCxn id="208903" idx="6"/>
            <a:endCxn id="208904" idx="2"/>
          </p:cNvCxnSpPr>
          <p:nvPr/>
        </p:nvCxnSpPr>
        <p:spPr bwMode="auto">
          <a:xfrm>
            <a:off x="5486400" y="3086100"/>
            <a:ext cx="657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908" name="AutoShape 12"/>
          <p:cNvCxnSpPr>
            <a:cxnSpLocks noChangeShapeType="1"/>
            <a:stCxn id="208900" idx="3"/>
            <a:endCxn id="208900" idx="4"/>
          </p:cNvCxnSpPr>
          <p:nvPr/>
        </p:nvCxnSpPr>
        <p:spPr bwMode="auto">
          <a:xfrm rot="16200000" flipH="1">
            <a:off x="2228851" y="3257550"/>
            <a:ext cx="100012" cy="242887"/>
          </a:xfrm>
          <a:prstGeom prst="curvedConnector3">
            <a:avLst>
              <a:gd name="adj1" fmla="val 48888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909" name="AutoShape 13"/>
          <p:cNvCxnSpPr>
            <a:cxnSpLocks noChangeShapeType="1"/>
            <a:stCxn id="208904" idx="3"/>
            <a:endCxn id="208904" idx="4"/>
          </p:cNvCxnSpPr>
          <p:nvPr/>
        </p:nvCxnSpPr>
        <p:spPr bwMode="auto">
          <a:xfrm rot="16200000" flipH="1">
            <a:off x="6343651" y="3286125"/>
            <a:ext cx="100012" cy="242887"/>
          </a:xfrm>
          <a:prstGeom prst="curvedConnector3">
            <a:avLst>
              <a:gd name="adj1" fmla="val 50475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910" name="Text Box 14"/>
          <p:cNvSpPr txBox="1">
            <a:spLocks noChangeArrowheads="1"/>
          </p:cNvSpPr>
          <p:nvPr/>
        </p:nvSpPr>
        <p:spPr bwMode="auto">
          <a:xfrm>
            <a:off x="4191000" y="2743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0,</a:t>
            </a:r>
            <a:r>
              <a:rPr lang="el-GR">
                <a:cs typeface="Arial" charset="0"/>
              </a:rPr>
              <a:t>ε</a:t>
            </a:r>
          </a:p>
        </p:txBody>
      </p:sp>
      <p:sp>
        <p:nvSpPr>
          <p:cNvPr id="208911" name="Text Box 15"/>
          <p:cNvSpPr txBox="1">
            <a:spLocks noChangeArrowheads="1"/>
          </p:cNvSpPr>
          <p:nvPr/>
        </p:nvSpPr>
        <p:spPr bwMode="auto">
          <a:xfrm>
            <a:off x="2895600" y="2743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08912" name="Text Box 16"/>
          <p:cNvSpPr txBox="1">
            <a:spLocks noChangeArrowheads="1"/>
          </p:cNvSpPr>
          <p:nvPr/>
        </p:nvSpPr>
        <p:spPr bwMode="auto">
          <a:xfrm>
            <a:off x="5638800" y="2743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08913" name="Text Box 17"/>
          <p:cNvSpPr txBox="1">
            <a:spLocks noChangeArrowheads="1"/>
          </p:cNvSpPr>
          <p:nvPr/>
        </p:nvSpPr>
        <p:spPr bwMode="auto">
          <a:xfrm>
            <a:off x="2362200" y="35194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0,</a:t>
            </a:r>
            <a:r>
              <a:rPr lang="en-US">
                <a:cs typeface="Arial" charset="0"/>
              </a:rPr>
              <a:t>1</a:t>
            </a:r>
            <a:endParaRPr lang="el-GR">
              <a:cs typeface="Arial" charset="0"/>
            </a:endParaRPr>
          </a:p>
        </p:txBody>
      </p:sp>
      <p:sp>
        <p:nvSpPr>
          <p:cNvPr id="208914" name="Text Box 18"/>
          <p:cNvSpPr txBox="1">
            <a:spLocks noChangeArrowheads="1"/>
          </p:cNvSpPr>
          <p:nvPr/>
        </p:nvSpPr>
        <p:spPr bwMode="auto">
          <a:xfrm>
            <a:off x="5791200" y="3429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0,</a:t>
            </a:r>
            <a:r>
              <a:rPr lang="en-US">
                <a:cs typeface="Arial" charset="0"/>
              </a:rPr>
              <a:t>1</a:t>
            </a:r>
            <a:endParaRPr lang="el-GR">
              <a:cs typeface="Arial" charset="0"/>
            </a:endParaRPr>
          </a:p>
        </p:txBody>
      </p:sp>
      <p:sp>
        <p:nvSpPr>
          <p:cNvPr id="208915" name="Text Box 19"/>
          <p:cNvSpPr txBox="1">
            <a:spLocks noChangeArrowheads="1"/>
          </p:cNvSpPr>
          <p:nvPr/>
        </p:nvSpPr>
        <p:spPr bwMode="auto">
          <a:xfrm>
            <a:off x="7162800" y="476672"/>
            <a:ext cx="1447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alphabet </a:t>
            </a:r>
            <a:r>
              <a:rPr lang="el-GR" sz="2400" dirty="0">
                <a:cs typeface="Arial" charset="0"/>
              </a:rPr>
              <a:t>Σ</a:t>
            </a:r>
            <a:r>
              <a:rPr lang="en-US" sz="2400" dirty="0">
                <a:cs typeface="Arial" charset="0"/>
              </a:rPr>
              <a:t> = {0,1}</a:t>
            </a:r>
            <a:endParaRPr lang="el-GR" sz="2400" dirty="0">
              <a:cs typeface="Arial" charset="0"/>
            </a:endParaRPr>
          </a:p>
        </p:txBody>
      </p:sp>
      <p:sp>
        <p:nvSpPr>
          <p:cNvPr id="208916" name="Text Box 20"/>
          <p:cNvSpPr txBox="1">
            <a:spLocks noChangeArrowheads="1"/>
          </p:cNvSpPr>
          <p:nvPr/>
        </p:nvSpPr>
        <p:spPr bwMode="auto">
          <a:xfrm>
            <a:off x="3200400" y="43434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/>
              <a:t>input:</a:t>
            </a:r>
          </a:p>
        </p:txBody>
      </p:sp>
      <p:sp>
        <p:nvSpPr>
          <p:cNvPr id="208917" name="Text Box 21"/>
          <p:cNvSpPr txBox="1">
            <a:spLocks noChangeArrowheads="1"/>
          </p:cNvSpPr>
          <p:nvPr/>
        </p:nvSpPr>
        <p:spPr bwMode="auto">
          <a:xfrm>
            <a:off x="4343400" y="4343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0</a:t>
            </a:r>
          </a:p>
        </p:txBody>
      </p:sp>
      <p:sp>
        <p:nvSpPr>
          <p:cNvPr id="208918" name="Text Box 22"/>
          <p:cNvSpPr txBox="1">
            <a:spLocks noChangeArrowheads="1"/>
          </p:cNvSpPr>
          <p:nvPr/>
        </p:nvSpPr>
        <p:spPr bwMode="auto">
          <a:xfrm>
            <a:off x="4572000" y="4343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1</a:t>
            </a:r>
          </a:p>
        </p:txBody>
      </p:sp>
      <p:sp>
        <p:nvSpPr>
          <p:cNvPr id="208919" name="Text Box 23"/>
          <p:cNvSpPr txBox="1">
            <a:spLocks noChangeArrowheads="1"/>
          </p:cNvSpPr>
          <p:nvPr/>
        </p:nvSpPr>
        <p:spPr bwMode="auto">
          <a:xfrm>
            <a:off x="4876800" y="4343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0</a:t>
            </a:r>
          </a:p>
        </p:txBody>
      </p:sp>
      <p:sp>
        <p:nvSpPr>
          <p:cNvPr id="208920" name="Text Box 24"/>
          <p:cNvSpPr txBox="1">
            <a:spLocks noChangeArrowheads="1"/>
          </p:cNvSpPr>
          <p:nvPr/>
        </p:nvSpPr>
        <p:spPr bwMode="auto">
          <a:xfrm>
            <a:off x="3048000" y="5105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not accepted</a:t>
            </a:r>
          </a:p>
        </p:txBody>
      </p:sp>
    </p:spTree>
    <p:extLst>
      <p:ext uri="{BB962C8B-B14F-4D97-AF65-F5344CB8AC3E}">
        <p14:creationId xmlns:p14="http://schemas.microsoft.com/office/powerpoint/2010/main" val="259162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0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20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20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indefinite"/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indefinite"/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indefinite"/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indefinite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indefinite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indefinite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indefinite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indefinite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20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20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indefinite"/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7" dur="indefinite"/>
                                        <p:tgtEl>
                                          <p:spTgt spid="20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NFA operation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r>
              <a:rPr lang="en-US"/>
              <a:t>Example of NFA operation:</a:t>
            </a:r>
          </a:p>
        </p:txBody>
      </p:sp>
      <p:sp>
        <p:nvSpPr>
          <p:cNvPr id="210948" name="Oval 4"/>
          <p:cNvSpPr>
            <a:spLocks noChangeArrowheads="1"/>
          </p:cNvSpPr>
          <p:nvPr/>
        </p:nvSpPr>
        <p:spPr bwMode="auto">
          <a:xfrm>
            <a:off x="2057400" y="2743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cxnSp>
        <p:nvCxnSpPr>
          <p:cNvPr id="210949" name="AutoShape 5"/>
          <p:cNvCxnSpPr>
            <a:cxnSpLocks noChangeShapeType="1"/>
            <a:endCxn id="210948" idx="2"/>
          </p:cNvCxnSpPr>
          <p:nvPr/>
        </p:nvCxnSpPr>
        <p:spPr bwMode="auto">
          <a:xfrm>
            <a:off x="1447800" y="3048000"/>
            <a:ext cx="609600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950" name="Oval 6"/>
          <p:cNvSpPr>
            <a:spLocks noChangeArrowheads="1"/>
          </p:cNvSpPr>
          <p:nvPr/>
        </p:nvSpPr>
        <p:spPr bwMode="auto">
          <a:xfrm>
            <a:off x="3429000" y="2743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10951" name="Oval 7"/>
          <p:cNvSpPr>
            <a:spLocks noChangeArrowheads="1"/>
          </p:cNvSpPr>
          <p:nvPr/>
        </p:nvSpPr>
        <p:spPr bwMode="auto">
          <a:xfrm>
            <a:off x="4800600" y="2743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10952" name="Oval 8"/>
          <p:cNvSpPr>
            <a:spLocks noChangeArrowheads="1"/>
          </p:cNvSpPr>
          <p:nvPr/>
        </p:nvSpPr>
        <p:spPr bwMode="auto">
          <a:xfrm>
            <a:off x="6172200" y="2743200"/>
            <a:ext cx="685800" cy="685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cxnSp>
        <p:nvCxnSpPr>
          <p:cNvPr id="210953" name="AutoShape 9"/>
          <p:cNvCxnSpPr>
            <a:cxnSpLocks noChangeShapeType="1"/>
            <a:stCxn id="210948" idx="6"/>
            <a:endCxn id="210950" idx="2"/>
          </p:cNvCxnSpPr>
          <p:nvPr/>
        </p:nvCxnSpPr>
        <p:spPr bwMode="auto">
          <a:xfrm>
            <a:off x="2743200" y="30861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954" name="AutoShape 10"/>
          <p:cNvCxnSpPr>
            <a:cxnSpLocks noChangeShapeType="1"/>
          </p:cNvCxnSpPr>
          <p:nvPr/>
        </p:nvCxnSpPr>
        <p:spPr bwMode="auto">
          <a:xfrm>
            <a:off x="4114800" y="31242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955" name="AutoShape 11"/>
          <p:cNvCxnSpPr>
            <a:cxnSpLocks noChangeShapeType="1"/>
            <a:stCxn id="210951" idx="6"/>
            <a:endCxn id="210952" idx="2"/>
          </p:cNvCxnSpPr>
          <p:nvPr/>
        </p:nvCxnSpPr>
        <p:spPr bwMode="auto">
          <a:xfrm>
            <a:off x="5486400" y="3086100"/>
            <a:ext cx="657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956" name="AutoShape 12"/>
          <p:cNvCxnSpPr>
            <a:cxnSpLocks noChangeShapeType="1"/>
            <a:stCxn id="210948" idx="3"/>
            <a:endCxn id="210948" idx="4"/>
          </p:cNvCxnSpPr>
          <p:nvPr/>
        </p:nvCxnSpPr>
        <p:spPr bwMode="auto">
          <a:xfrm rot="16200000" flipH="1">
            <a:off x="2228851" y="3257550"/>
            <a:ext cx="100012" cy="242887"/>
          </a:xfrm>
          <a:prstGeom prst="curvedConnector3">
            <a:avLst>
              <a:gd name="adj1" fmla="val 48888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957" name="AutoShape 13"/>
          <p:cNvCxnSpPr>
            <a:cxnSpLocks noChangeShapeType="1"/>
            <a:stCxn id="210952" idx="3"/>
            <a:endCxn id="210952" idx="4"/>
          </p:cNvCxnSpPr>
          <p:nvPr/>
        </p:nvCxnSpPr>
        <p:spPr bwMode="auto">
          <a:xfrm rot="16200000" flipH="1">
            <a:off x="6343651" y="3286125"/>
            <a:ext cx="100012" cy="242887"/>
          </a:xfrm>
          <a:prstGeom prst="curvedConnector3">
            <a:avLst>
              <a:gd name="adj1" fmla="val 50475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958" name="Text Box 14"/>
          <p:cNvSpPr txBox="1">
            <a:spLocks noChangeArrowheads="1"/>
          </p:cNvSpPr>
          <p:nvPr/>
        </p:nvSpPr>
        <p:spPr bwMode="auto">
          <a:xfrm>
            <a:off x="4191000" y="2743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0,</a:t>
            </a:r>
            <a:r>
              <a:rPr lang="el-GR">
                <a:cs typeface="Arial" charset="0"/>
              </a:rPr>
              <a:t>ε</a:t>
            </a:r>
          </a:p>
        </p:txBody>
      </p:sp>
      <p:sp>
        <p:nvSpPr>
          <p:cNvPr id="210959" name="Text Box 15"/>
          <p:cNvSpPr txBox="1">
            <a:spLocks noChangeArrowheads="1"/>
          </p:cNvSpPr>
          <p:nvPr/>
        </p:nvSpPr>
        <p:spPr bwMode="auto">
          <a:xfrm>
            <a:off x="2895600" y="2743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10960" name="Text Box 16"/>
          <p:cNvSpPr txBox="1">
            <a:spLocks noChangeArrowheads="1"/>
          </p:cNvSpPr>
          <p:nvPr/>
        </p:nvSpPr>
        <p:spPr bwMode="auto">
          <a:xfrm>
            <a:off x="5638800" y="2743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10961" name="Text Box 17"/>
          <p:cNvSpPr txBox="1">
            <a:spLocks noChangeArrowheads="1"/>
          </p:cNvSpPr>
          <p:nvPr/>
        </p:nvSpPr>
        <p:spPr bwMode="auto">
          <a:xfrm>
            <a:off x="2362200" y="35194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0,</a:t>
            </a:r>
            <a:r>
              <a:rPr lang="en-US">
                <a:cs typeface="Arial" charset="0"/>
              </a:rPr>
              <a:t>1</a:t>
            </a:r>
            <a:endParaRPr lang="el-GR">
              <a:cs typeface="Arial" charset="0"/>
            </a:endParaRPr>
          </a:p>
        </p:txBody>
      </p:sp>
      <p:sp>
        <p:nvSpPr>
          <p:cNvPr id="210962" name="Text Box 18"/>
          <p:cNvSpPr txBox="1">
            <a:spLocks noChangeArrowheads="1"/>
          </p:cNvSpPr>
          <p:nvPr/>
        </p:nvSpPr>
        <p:spPr bwMode="auto">
          <a:xfrm>
            <a:off x="5791200" y="3429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0,</a:t>
            </a:r>
            <a:r>
              <a:rPr lang="en-US">
                <a:cs typeface="Arial" charset="0"/>
              </a:rPr>
              <a:t>1</a:t>
            </a:r>
            <a:endParaRPr lang="el-GR">
              <a:cs typeface="Arial" charset="0"/>
            </a:endParaRPr>
          </a:p>
        </p:txBody>
      </p:sp>
      <p:sp>
        <p:nvSpPr>
          <p:cNvPr id="210963" name="Text Box 19"/>
          <p:cNvSpPr txBox="1">
            <a:spLocks noChangeArrowheads="1"/>
          </p:cNvSpPr>
          <p:nvPr/>
        </p:nvSpPr>
        <p:spPr bwMode="auto">
          <a:xfrm>
            <a:off x="7162800" y="548680"/>
            <a:ext cx="1447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alphabet </a:t>
            </a:r>
            <a:r>
              <a:rPr lang="el-GR" sz="2400" dirty="0">
                <a:cs typeface="Arial" charset="0"/>
              </a:rPr>
              <a:t>Σ</a:t>
            </a:r>
            <a:r>
              <a:rPr lang="en-US" sz="2400" dirty="0">
                <a:cs typeface="Arial" charset="0"/>
              </a:rPr>
              <a:t> = {0,1}</a:t>
            </a:r>
            <a:endParaRPr lang="el-GR" sz="2400" dirty="0">
              <a:cs typeface="Arial" charset="0"/>
            </a:endParaRPr>
          </a:p>
        </p:txBody>
      </p:sp>
      <p:sp>
        <p:nvSpPr>
          <p:cNvPr id="210964" name="Text Box 20"/>
          <p:cNvSpPr txBox="1">
            <a:spLocks noChangeArrowheads="1"/>
          </p:cNvSpPr>
          <p:nvPr/>
        </p:nvSpPr>
        <p:spPr bwMode="auto">
          <a:xfrm>
            <a:off x="3200400" y="43434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/>
              <a:t>input:</a:t>
            </a:r>
          </a:p>
        </p:txBody>
      </p:sp>
      <p:sp>
        <p:nvSpPr>
          <p:cNvPr id="210965" name="Text Box 21"/>
          <p:cNvSpPr txBox="1">
            <a:spLocks noChangeArrowheads="1"/>
          </p:cNvSpPr>
          <p:nvPr/>
        </p:nvSpPr>
        <p:spPr bwMode="auto">
          <a:xfrm>
            <a:off x="4343400" y="4343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1</a:t>
            </a:r>
          </a:p>
        </p:txBody>
      </p:sp>
      <p:sp>
        <p:nvSpPr>
          <p:cNvPr id="210966" name="Text Box 22"/>
          <p:cNvSpPr txBox="1">
            <a:spLocks noChangeArrowheads="1"/>
          </p:cNvSpPr>
          <p:nvPr/>
        </p:nvSpPr>
        <p:spPr bwMode="auto">
          <a:xfrm>
            <a:off x="4572000" y="4343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1</a:t>
            </a:r>
          </a:p>
        </p:txBody>
      </p:sp>
      <p:sp>
        <p:nvSpPr>
          <p:cNvPr id="210967" name="Text Box 23"/>
          <p:cNvSpPr txBox="1">
            <a:spLocks noChangeArrowheads="1"/>
          </p:cNvSpPr>
          <p:nvPr/>
        </p:nvSpPr>
        <p:spPr bwMode="auto">
          <a:xfrm>
            <a:off x="4876800" y="4343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0</a:t>
            </a:r>
          </a:p>
        </p:txBody>
      </p:sp>
      <p:sp>
        <p:nvSpPr>
          <p:cNvPr id="210968" name="Text Box 24"/>
          <p:cNvSpPr txBox="1">
            <a:spLocks noChangeArrowheads="1"/>
          </p:cNvSpPr>
          <p:nvPr/>
        </p:nvSpPr>
        <p:spPr bwMode="auto">
          <a:xfrm>
            <a:off x="3048000" y="5105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accepted</a:t>
            </a:r>
          </a:p>
        </p:txBody>
      </p:sp>
    </p:spTree>
    <p:extLst>
      <p:ext uri="{BB962C8B-B14F-4D97-AF65-F5344CB8AC3E}">
        <p14:creationId xmlns:p14="http://schemas.microsoft.com/office/powerpoint/2010/main" val="200182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1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21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1" repeatCount="indefinit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indefinite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21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indefinite"/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indefinite"/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indefinite"/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indefinite"/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indefinite"/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indefinite"/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indefinite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indefinite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indefinite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21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indefinite"/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indefinite"/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indefinite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indefinite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indefinite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indefinite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indefinite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indefinite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77" dur="indefinite"/>
                                        <p:tgtEl>
                                          <p:spTgt spid="21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9" dur="indefinite"/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indefinite"/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" dur="indefinite"/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7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5" dur="indefinite"/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indefinite"/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0" dur="indefinite"/>
                                        <p:tgtEl>
                                          <p:spTgt spid="21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1001" name="Object 9"/>
          <p:cNvGraphicFramePr>
            <a:graphicFrameLocks noChangeAspect="1"/>
          </p:cNvGraphicFramePr>
          <p:nvPr/>
        </p:nvGraphicFramePr>
        <p:xfrm>
          <a:off x="5629275" y="4763"/>
          <a:ext cx="3514725" cy="262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Slide" r:id="rId3" imgW="4530728" imgH="3385172" progId="PowerPoint.Slide.8">
                  <p:embed/>
                </p:oleObj>
              </mc:Choice>
              <mc:Fallback>
                <p:oleObj name="Slide" r:id="rId3" imgW="4530728" imgH="3385172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9275" y="4763"/>
                        <a:ext cx="3514725" cy="262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260350"/>
            <a:ext cx="4686300" cy="739775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Read: 010110</a:t>
            </a:r>
          </a:p>
        </p:txBody>
      </p:sp>
      <p:sp>
        <p:nvSpPr>
          <p:cNvPr id="340995" name="Text Box 3"/>
          <p:cNvSpPr txBox="1">
            <a:spLocks noChangeArrowheads="1"/>
          </p:cNvSpPr>
          <p:nvPr/>
        </p:nvSpPr>
        <p:spPr bwMode="auto">
          <a:xfrm>
            <a:off x="1060450" y="16748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40996" name="Text Box 4"/>
          <p:cNvSpPr txBox="1">
            <a:spLocks noChangeArrowheads="1"/>
          </p:cNvSpPr>
          <p:nvPr/>
        </p:nvSpPr>
        <p:spPr bwMode="auto">
          <a:xfrm>
            <a:off x="1060450" y="39195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0997" name="Text Box 5"/>
          <p:cNvSpPr txBox="1">
            <a:spLocks noChangeArrowheads="1"/>
          </p:cNvSpPr>
          <p:nvPr/>
        </p:nvSpPr>
        <p:spPr bwMode="auto">
          <a:xfrm>
            <a:off x="1060450" y="54181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40998" name="Text Box 6"/>
          <p:cNvSpPr txBox="1">
            <a:spLocks noChangeArrowheads="1"/>
          </p:cNvSpPr>
          <p:nvPr/>
        </p:nvSpPr>
        <p:spPr bwMode="auto">
          <a:xfrm>
            <a:off x="1060450" y="31718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40999" name="Text Box 7"/>
          <p:cNvSpPr txBox="1">
            <a:spLocks noChangeArrowheads="1"/>
          </p:cNvSpPr>
          <p:nvPr/>
        </p:nvSpPr>
        <p:spPr bwMode="auto">
          <a:xfrm>
            <a:off x="1060450" y="24225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1000" name="Text Box 8"/>
          <p:cNvSpPr txBox="1">
            <a:spLocks noChangeArrowheads="1"/>
          </p:cNvSpPr>
          <p:nvPr/>
        </p:nvSpPr>
        <p:spPr bwMode="auto">
          <a:xfrm>
            <a:off x="1060450" y="46688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1006" name="Line 14"/>
          <p:cNvSpPr>
            <a:spLocks noChangeShapeType="1"/>
          </p:cNvSpPr>
          <p:nvPr/>
        </p:nvSpPr>
        <p:spPr bwMode="auto">
          <a:xfrm>
            <a:off x="1397000" y="1900238"/>
            <a:ext cx="7096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341007" name="Line 15"/>
          <p:cNvSpPr>
            <a:spLocks noChangeShapeType="1"/>
          </p:cNvSpPr>
          <p:nvPr/>
        </p:nvSpPr>
        <p:spPr bwMode="auto">
          <a:xfrm>
            <a:off x="1397000" y="2651125"/>
            <a:ext cx="7096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341008" name="Line 16"/>
          <p:cNvSpPr>
            <a:spLocks noChangeShapeType="1"/>
          </p:cNvSpPr>
          <p:nvPr/>
        </p:nvSpPr>
        <p:spPr bwMode="auto">
          <a:xfrm>
            <a:off x="1397000" y="3403600"/>
            <a:ext cx="7096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341009" name="Line 17"/>
          <p:cNvSpPr>
            <a:spLocks noChangeShapeType="1"/>
          </p:cNvSpPr>
          <p:nvPr/>
        </p:nvSpPr>
        <p:spPr bwMode="auto">
          <a:xfrm>
            <a:off x="1397000" y="4154488"/>
            <a:ext cx="7096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341010" name="Line 18"/>
          <p:cNvSpPr>
            <a:spLocks noChangeShapeType="1"/>
          </p:cNvSpPr>
          <p:nvPr/>
        </p:nvSpPr>
        <p:spPr bwMode="auto">
          <a:xfrm>
            <a:off x="1397000" y="5659438"/>
            <a:ext cx="7096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341011" name="Line 19"/>
          <p:cNvSpPr>
            <a:spLocks noChangeShapeType="1"/>
          </p:cNvSpPr>
          <p:nvPr/>
        </p:nvSpPr>
        <p:spPr bwMode="auto">
          <a:xfrm>
            <a:off x="1397000" y="4906963"/>
            <a:ext cx="7096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341013" name="Oval 21"/>
          <p:cNvSpPr>
            <a:spLocks noChangeArrowheads="1"/>
          </p:cNvSpPr>
          <p:nvPr/>
        </p:nvSpPr>
        <p:spPr bwMode="auto">
          <a:xfrm>
            <a:off x="3881438" y="1371600"/>
            <a:ext cx="403225" cy="403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1015" name="Oval 23"/>
          <p:cNvSpPr>
            <a:spLocks noChangeArrowheads="1"/>
          </p:cNvSpPr>
          <p:nvPr/>
        </p:nvSpPr>
        <p:spPr bwMode="auto">
          <a:xfrm>
            <a:off x="3881438" y="2819400"/>
            <a:ext cx="403225" cy="403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41016" name="Oval 24"/>
          <p:cNvSpPr>
            <a:spLocks noChangeArrowheads="1"/>
          </p:cNvSpPr>
          <p:nvPr/>
        </p:nvSpPr>
        <p:spPr bwMode="auto">
          <a:xfrm>
            <a:off x="4659313" y="2819400"/>
            <a:ext cx="403225" cy="403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41017" name="Oval 25"/>
          <p:cNvSpPr>
            <a:spLocks noChangeArrowheads="1"/>
          </p:cNvSpPr>
          <p:nvPr/>
        </p:nvSpPr>
        <p:spPr bwMode="auto">
          <a:xfrm>
            <a:off x="3881438" y="2081213"/>
            <a:ext cx="403225" cy="403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41018" name="Oval 26"/>
          <p:cNvSpPr>
            <a:spLocks noChangeArrowheads="1"/>
          </p:cNvSpPr>
          <p:nvPr/>
        </p:nvSpPr>
        <p:spPr bwMode="auto">
          <a:xfrm>
            <a:off x="3087688" y="2819400"/>
            <a:ext cx="403225" cy="403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41019" name="Oval 27"/>
          <p:cNvSpPr>
            <a:spLocks noChangeArrowheads="1"/>
          </p:cNvSpPr>
          <p:nvPr/>
        </p:nvSpPr>
        <p:spPr bwMode="auto">
          <a:xfrm>
            <a:off x="3087688" y="3578225"/>
            <a:ext cx="403225" cy="403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1</a:t>
            </a:r>
          </a:p>
        </p:txBody>
      </p:sp>
      <p:cxnSp>
        <p:nvCxnSpPr>
          <p:cNvPr id="341020" name="AutoShape 28"/>
          <p:cNvCxnSpPr>
            <a:cxnSpLocks noChangeShapeType="1"/>
            <a:stCxn id="341013" idx="4"/>
            <a:endCxn id="341017" idx="0"/>
          </p:cNvCxnSpPr>
          <p:nvPr/>
        </p:nvCxnSpPr>
        <p:spPr bwMode="auto">
          <a:xfrm>
            <a:off x="4083050" y="1789113"/>
            <a:ext cx="0" cy="2778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1021" name="AutoShape 29"/>
          <p:cNvCxnSpPr>
            <a:cxnSpLocks noChangeShapeType="1"/>
            <a:stCxn id="341017" idx="4"/>
            <a:endCxn id="341018" idx="7"/>
          </p:cNvCxnSpPr>
          <p:nvPr/>
        </p:nvCxnSpPr>
        <p:spPr bwMode="auto">
          <a:xfrm flipH="1">
            <a:off x="3432175" y="2498725"/>
            <a:ext cx="650875" cy="3651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1022" name="AutoShape 30"/>
          <p:cNvCxnSpPr>
            <a:cxnSpLocks noChangeShapeType="1"/>
            <a:stCxn id="341017" idx="4"/>
            <a:endCxn id="341015" idx="0"/>
          </p:cNvCxnSpPr>
          <p:nvPr/>
        </p:nvCxnSpPr>
        <p:spPr bwMode="auto">
          <a:xfrm>
            <a:off x="4083050" y="2498725"/>
            <a:ext cx="0" cy="3063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1023" name="AutoShape 31"/>
          <p:cNvCxnSpPr>
            <a:cxnSpLocks noChangeShapeType="1"/>
            <a:stCxn id="341017" idx="4"/>
            <a:endCxn id="341016" idx="1"/>
          </p:cNvCxnSpPr>
          <p:nvPr/>
        </p:nvCxnSpPr>
        <p:spPr bwMode="auto">
          <a:xfrm>
            <a:off x="4083050" y="2498725"/>
            <a:ext cx="635000" cy="3651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1024" name="AutoShape 32"/>
          <p:cNvCxnSpPr>
            <a:cxnSpLocks noChangeShapeType="1"/>
            <a:stCxn id="341019" idx="4"/>
            <a:endCxn id="341029" idx="0"/>
          </p:cNvCxnSpPr>
          <p:nvPr/>
        </p:nvCxnSpPr>
        <p:spPr bwMode="auto">
          <a:xfrm>
            <a:off x="3289300" y="3995738"/>
            <a:ext cx="1588" cy="2936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1025" name="AutoShape 33"/>
          <p:cNvCxnSpPr>
            <a:cxnSpLocks noChangeShapeType="1"/>
            <a:stCxn id="341019" idx="3"/>
            <a:endCxn id="341031" idx="7"/>
          </p:cNvCxnSpPr>
          <p:nvPr/>
        </p:nvCxnSpPr>
        <p:spPr bwMode="auto">
          <a:xfrm flipH="1">
            <a:off x="2646363" y="3937000"/>
            <a:ext cx="500062" cy="4111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1026" name="AutoShape 34"/>
          <p:cNvCxnSpPr>
            <a:cxnSpLocks noChangeShapeType="1"/>
            <a:stCxn id="341018" idx="4"/>
            <a:endCxn id="341019" idx="0"/>
          </p:cNvCxnSpPr>
          <p:nvPr/>
        </p:nvCxnSpPr>
        <p:spPr bwMode="auto">
          <a:xfrm>
            <a:off x="3289300" y="3236913"/>
            <a:ext cx="0" cy="327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1027" name="AutoShape 35"/>
          <p:cNvCxnSpPr>
            <a:cxnSpLocks noChangeShapeType="1"/>
            <a:stCxn id="341015" idx="4"/>
            <a:endCxn id="341028" idx="0"/>
          </p:cNvCxnSpPr>
          <p:nvPr/>
        </p:nvCxnSpPr>
        <p:spPr bwMode="auto">
          <a:xfrm>
            <a:off x="4083050" y="3236913"/>
            <a:ext cx="374650" cy="3413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1028" name="Oval 36"/>
          <p:cNvSpPr>
            <a:spLocks noChangeArrowheads="1"/>
          </p:cNvSpPr>
          <p:nvPr/>
        </p:nvSpPr>
        <p:spPr bwMode="auto">
          <a:xfrm>
            <a:off x="4256088" y="3592513"/>
            <a:ext cx="403225" cy="403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41029" name="Oval 37"/>
          <p:cNvSpPr>
            <a:spLocks noChangeArrowheads="1"/>
          </p:cNvSpPr>
          <p:nvPr/>
        </p:nvSpPr>
        <p:spPr bwMode="auto">
          <a:xfrm>
            <a:off x="3089275" y="4303713"/>
            <a:ext cx="403225" cy="403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41030" name="Oval 38"/>
          <p:cNvSpPr>
            <a:spLocks noChangeArrowheads="1"/>
          </p:cNvSpPr>
          <p:nvPr/>
        </p:nvSpPr>
        <p:spPr bwMode="auto">
          <a:xfrm>
            <a:off x="3887788" y="4303713"/>
            <a:ext cx="403225" cy="403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41031" name="Oval 39"/>
          <p:cNvSpPr>
            <a:spLocks noChangeArrowheads="1"/>
          </p:cNvSpPr>
          <p:nvPr/>
        </p:nvSpPr>
        <p:spPr bwMode="auto">
          <a:xfrm>
            <a:off x="2301875" y="4303713"/>
            <a:ext cx="403225" cy="403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cxnSp>
        <p:nvCxnSpPr>
          <p:cNvPr id="341032" name="AutoShape 40"/>
          <p:cNvCxnSpPr>
            <a:cxnSpLocks noChangeShapeType="1"/>
            <a:stCxn id="341042" idx="4"/>
            <a:endCxn id="341045" idx="0"/>
          </p:cNvCxnSpPr>
          <p:nvPr/>
        </p:nvCxnSpPr>
        <p:spPr bwMode="auto">
          <a:xfrm>
            <a:off x="4808538" y="5548313"/>
            <a:ext cx="0" cy="282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1033" name="AutoShape 41"/>
          <p:cNvCxnSpPr>
            <a:cxnSpLocks noChangeShapeType="1"/>
            <a:stCxn id="341042" idx="0"/>
            <a:endCxn id="341039" idx="4"/>
          </p:cNvCxnSpPr>
          <p:nvPr/>
        </p:nvCxnSpPr>
        <p:spPr bwMode="auto">
          <a:xfrm flipV="1">
            <a:off x="4808538" y="4725988"/>
            <a:ext cx="0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1034" name="AutoShape 42"/>
          <p:cNvCxnSpPr>
            <a:cxnSpLocks noChangeShapeType="1"/>
            <a:stCxn id="341030" idx="4"/>
            <a:endCxn id="341041" idx="0"/>
          </p:cNvCxnSpPr>
          <p:nvPr/>
        </p:nvCxnSpPr>
        <p:spPr bwMode="auto">
          <a:xfrm>
            <a:off x="4089400" y="4721225"/>
            <a:ext cx="0" cy="3857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1035" name="AutoShape 43"/>
          <p:cNvCxnSpPr>
            <a:cxnSpLocks noChangeShapeType="1"/>
            <a:stCxn id="341031" idx="4"/>
            <a:endCxn id="341040" idx="0"/>
          </p:cNvCxnSpPr>
          <p:nvPr/>
        </p:nvCxnSpPr>
        <p:spPr bwMode="auto">
          <a:xfrm flipH="1">
            <a:off x="1728788" y="4721225"/>
            <a:ext cx="774700" cy="3905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1036" name="AutoShape 44"/>
          <p:cNvCxnSpPr>
            <a:cxnSpLocks noChangeShapeType="1"/>
            <a:stCxn id="341028" idx="5"/>
            <a:endCxn id="341039" idx="0"/>
          </p:cNvCxnSpPr>
          <p:nvPr/>
        </p:nvCxnSpPr>
        <p:spPr bwMode="auto">
          <a:xfrm>
            <a:off x="4600575" y="3951288"/>
            <a:ext cx="207963" cy="333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1037" name="AutoShape 45"/>
          <p:cNvCxnSpPr>
            <a:cxnSpLocks noChangeShapeType="1"/>
            <a:stCxn id="341019" idx="5"/>
            <a:endCxn id="341030" idx="1"/>
          </p:cNvCxnSpPr>
          <p:nvPr/>
        </p:nvCxnSpPr>
        <p:spPr bwMode="auto">
          <a:xfrm>
            <a:off x="3432175" y="3937000"/>
            <a:ext cx="514350" cy="4111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1039" name="Oval 47"/>
          <p:cNvSpPr>
            <a:spLocks noChangeArrowheads="1"/>
          </p:cNvSpPr>
          <p:nvPr/>
        </p:nvSpPr>
        <p:spPr bwMode="auto">
          <a:xfrm>
            <a:off x="4606925" y="4303713"/>
            <a:ext cx="403225" cy="403225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341040" name="Oval 48"/>
          <p:cNvSpPr>
            <a:spLocks noChangeArrowheads="1"/>
          </p:cNvSpPr>
          <p:nvPr/>
        </p:nvSpPr>
        <p:spPr bwMode="auto">
          <a:xfrm>
            <a:off x="1527175" y="5126038"/>
            <a:ext cx="403225" cy="403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41041" name="Oval 49"/>
          <p:cNvSpPr>
            <a:spLocks noChangeArrowheads="1"/>
          </p:cNvSpPr>
          <p:nvPr/>
        </p:nvSpPr>
        <p:spPr bwMode="auto">
          <a:xfrm>
            <a:off x="3887788" y="5126038"/>
            <a:ext cx="403225" cy="403225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341042" name="Oval 50"/>
          <p:cNvSpPr>
            <a:spLocks noChangeArrowheads="1"/>
          </p:cNvSpPr>
          <p:nvPr/>
        </p:nvSpPr>
        <p:spPr bwMode="auto">
          <a:xfrm>
            <a:off x="4606925" y="5126038"/>
            <a:ext cx="403225" cy="403225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341043" name="Oval 51"/>
          <p:cNvSpPr>
            <a:spLocks noChangeArrowheads="1"/>
          </p:cNvSpPr>
          <p:nvPr/>
        </p:nvSpPr>
        <p:spPr bwMode="auto">
          <a:xfrm>
            <a:off x="1527175" y="5849938"/>
            <a:ext cx="403225" cy="403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41044" name="Oval 52"/>
          <p:cNvSpPr>
            <a:spLocks noChangeArrowheads="1"/>
          </p:cNvSpPr>
          <p:nvPr/>
        </p:nvSpPr>
        <p:spPr bwMode="auto">
          <a:xfrm>
            <a:off x="3887788" y="5849938"/>
            <a:ext cx="403225" cy="403225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341045" name="Oval 53"/>
          <p:cNvSpPr>
            <a:spLocks noChangeArrowheads="1"/>
          </p:cNvSpPr>
          <p:nvPr/>
        </p:nvSpPr>
        <p:spPr bwMode="auto">
          <a:xfrm>
            <a:off x="4606925" y="5849938"/>
            <a:ext cx="403225" cy="403225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cxnSp>
        <p:nvCxnSpPr>
          <p:cNvPr id="341046" name="AutoShape 54"/>
          <p:cNvCxnSpPr>
            <a:cxnSpLocks noChangeShapeType="1"/>
            <a:stCxn id="341041" idx="4"/>
            <a:endCxn id="341044" idx="0"/>
          </p:cNvCxnSpPr>
          <p:nvPr/>
        </p:nvCxnSpPr>
        <p:spPr bwMode="auto">
          <a:xfrm>
            <a:off x="4089400" y="5548313"/>
            <a:ext cx="0" cy="282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1047" name="AutoShape 55"/>
          <p:cNvCxnSpPr>
            <a:cxnSpLocks noChangeShapeType="1"/>
            <a:stCxn id="341040" idx="4"/>
            <a:endCxn id="341043" idx="0"/>
          </p:cNvCxnSpPr>
          <p:nvPr/>
        </p:nvCxnSpPr>
        <p:spPr bwMode="auto">
          <a:xfrm>
            <a:off x="1728788" y="5543550"/>
            <a:ext cx="0" cy="292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1048" name="Oval 56"/>
          <p:cNvSpPr>
            <a:spLocks noChangeArrowheads="1"/>
          </p:cNvSpPr>
          <p:nvPr/>
        </p:nvSpPr>
        <p:spPr bwMode="auto">
          <a:xfrm>
            <a:off x="2301875" y="5111750"/>
            <a:ext cx="403225" cy="403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41049" name="Oval 57"/>
          <p:cNvSpPr>
            <a:spLocks noChangeArrowheads="1"/>
          </p:cNvSpPr>
          <p:nvPr/>
        </p:nvSpPr>
        <p:spPr bwMode="auto">
          <a:xfrm>
            <a:off x="3071813" y="5126038"/>
            <a:ext cx="403225" cy="403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cxnSp>
        <p:nvCxnSpPr>
          <p:cNvPr id="341050" name="AutoShape 58"/>
          <p:cNvCxnSpPr>
            <a:cxnSpLocks noChangeShapeType="1"/>
            <a:stCxn id="341031" idx="4"/>
            <a:endCxn id="341048" idx="0"/>
          </p:cNvCxnSpPr>
          <p:nvPr/>
        </p:nvCxnSpPr>
        <p:spPr bwMode="auto">
          <a:xfrm>
            <a:off x="2503488" y="4721225"/>
            <a:ext cx="0" cy="3762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1051" name="AutoShape 59"/>
          <p:cNvCxnSpPr>
            <a:cxnSpLocks noChangeShapeType="1"/>
            <a:stCxn id="341031" idx="4"/>
            <a:endCxn id="341049" idx="0"/>
          </p:cNvCxnSpPr>
          <p:nvPr/>
        </p:nvCxnSpPr>
        <p:spPr bwMode="auto">
          <a:xfrm>
            <a:off x="2503488" y="4721225"/>
            <a:ext cx="769937" cy="3905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AutoShape 55"/>
          <p:cNvCxnSpPr>
            <a:cxnSpLocks noChangeShapeType="1"/>
          </p:cNvCxnSpPr>
          <p:nvPr/>
        </p:nvCxnSpPr>
        <p:spPr bwMode="auto">
          <a:xfrm>
            <a:off x="2494816" y="5585172"/>
            <a:ext cx="0" cy="292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Oval 57"/>
          <p:cNvSpPr>
            <a:spLocks noChangeArrowheads="1"/>
          </p:cNvSpPr>
          <p:nvPr/>
        </p:nvSpPr>
        <p:spPr bwMode="auto">
          <a:xfrm>
            <a:off x="2298224" y="5906095"/>
            <a:ext cx="403225" cy="403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5444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1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1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0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0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1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1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1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1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0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0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1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1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1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1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1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1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1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1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1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1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1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1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0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0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1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1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4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4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4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4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4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4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4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4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4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4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4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4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4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4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4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4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41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41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4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4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4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4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41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4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4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4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4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4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4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4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4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4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4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34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4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4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34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34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34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34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34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34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34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34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34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34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34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34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34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34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5" grpId="0"/>
      <p:bldP spid="340996" grpId="0"/>
      <p:bldP spid="340997" grpId="0"/>
      <p:bldP spid="340998" grpId="0"/>
      <p:bldP spid="340999" grpId="0"/>
      <p:bldP spid="341000" grpId="0"/>
      <p:bldP spid="341013" grpId="0" animBg="1"/>
      <p:bldP spid="341015" grpId="0" animBg="1"/>
      <p:bldP spid="341016" grpId="0" animBg="1"/>
      <p:bldP spid="341017" grpId="0" animBg="1"/>
      <p:bldP spid="341018" grpId="0" animBg="1"/>
      <p:bldP spid="341019" grpId="0" animBg="1"/>
      <p:bldP spid="341028" grpId="0" animBg="1"/>
      <p:bldP spid="341029" grpId="0" animBg="1"/>
      <p:bldP spid="341030" grpId="0" animBg="1"/>
      <p:bldP spid="341031" grpId="0" animBg="1"/>
      <p:bldP spid="341039" grpId="0" animBg="1"/>
      <p:bldP spid="341040" grpId="0" animBg="1"/>
      <p:bldP spid="341041" grpId="0" animBg="1"/>
      <p:bldP spid="341042" grpId="0" animBg="1"/>
      <p:bldP spid="341043" grpId="0" animBg="1"/>
      <p:bldP spid="341044" grpId="0" animBg="1"/>
      <p:bldP spid="341045" grpId="0" animBg="1"/>
      <p:bldP spid="341048" grpId="0" animBg="1"/>
      <p:bldP spid="341049" grpId="0" animBg="1"/>
      <p:bldP spid="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/>
              <a:t>Why?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altLang="en-US" dirty="0"/>
              <a:t>NFAs can express simple automata that would be extremely complex in DFA form</a:t>
            </a:r>
          </a:p>
          <a:p>
            <a:pPr algn="l" rtl="0"/>
            <a:r>
              <a:rPr lang="en-US" altLang="en-US" dirty="0"/>
              <a:t>Theorems and algorithms exist that show that any DFA can be converted into an NFA and any NFA can be converted to a DFA</a:t>
            </a:r>
          </a:p>
          <a:p>
            <a:pPr algn="l" rtl="0"/>
            <a:r>
              <a:rPr lang="en-US" altLang="en-US" dirty="0"/>
              <a:t>Theorems also exist showing why union, concatenation and star operations on regular languages produce regular languages.</a:t>
            </a:r>
          </a:p>
        </p:txBody>
      </p:sp>
    </p:spTree>
    <p:extLst>
      <p:ext uri="{BB962C8B-B14F-4D97-AF65-F5344CB8AC3E}">
        <p14:creationId xmlns:p14="http://schemas.microsoft.com/office/powerpoint/2010/main" val="36937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1473200" y="635000"/>
            <a:ext cx="1003300" cy="990600"/>
          </a:xfrm>
          <a:prstGeom prst="ellipse">
            <a:avLst/>
          </a:prstGeom>
          <a:noFill/>
          <a:ln w="762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ar-IQ"/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3924300" y="444500"/>
            <a:ext cx="1358900" cy="1371600"/>
          </a:xfrm>
          <a:prstGeom prst="ellipse">
            <a:avLst/>
          </a:prstGeom>
          <a:noFill/>
          <a:ln w="762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ar-IQ"/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4102100" y="635000"/>
            <a:ext cx="1003300" cy="990600"/>
          </a:xfrm>
          <a:prstGeom prst="ellipse">
            <a:avLst/>
          </a:prstGeom>
          <a:noFill/>
          <a:ln w="762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ar-IQ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2625725" y="1155700"/>
            <a:ext cx="1133475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ar-IQ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5730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b="1"/>
              <a:t>1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647700" y="1143000"/>
            <a:ext cx="6985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ar-IQ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1511300" y="3949700"/>
            <a:ext cx="1003300" cy="990600"/>
          </a:xfrm>
          <a:prstGeom prst="ellipse">
            <a:avLst/>
          </a:prstGeom>
          <a:noFill/>
          <a:ln w="762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ar-IQ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685800" y="4457700"/>
            <a:ext cx="6985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ar-IQ"/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2806700" y="2374900"/>
            <a:ext cx="1003300" cy="990600"/>
          </a:xfrm>
          <a:prstGeom prst="ellipse">
            <a:avLst/>
          </a:prstGeom>
          <a:noFill/>
          <a:ln w="762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ar-IQ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3730625" y="1854200"/>
            <a:ext cx="358775" cy="482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ar-IQ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2435225" y="3429000"/>
            <a:ext cx="358775" cy="482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ar-IQ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120900" y="32527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454400" y="1665288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727200" y="4154488"/>
            <a:ext cx="536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b="1"/>
              <a:t>q</a:t>
            </a:r>
            <a:r>
              <a:rPr lang="en-US" b="1" baseline="-25000"/>
              <a:t>1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689100" y="865188"/>
            <a:ext cx="536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b="1"/>
              <a:t>q</a:t>
            </a:r>
            <a:r>
              <a:rPr lang="en-US" b="1" baseline="-25000"/>
              <a:t>2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035300" y="2541588"/>
            <a:ext cx="536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b="1"/>
              <a:t>q</a:t>
            </a:r>
            <a:r>
              <a:rPr lang="en-US" b="1" baseline="-25000"/>
              <a:t>3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4318000" y="839788"/>
            <a:ext cx="536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b="1"/>
              <a:t>q</a:t>
            </a:r>
            <a:r>
              <a:rPr lang="en-US" b="1" baseline="-25000"/>
              <a:t>4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5641975" y="246063"/>
            <a:ext cx="3502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FF00"/>
                </a:solidFill>
              </a:rPr>
              <a:t>N = (Q, </a:t>
            </a:r>
            <a:r>
              <a:rPr lang="el-GR" b="1">
                <a:solidFill>
                  <a:srgbClr val="FFFF00"/>
                </a:solidFill>
              </a:rPr>
              <a:t>Σ</a:t>
            </a:r>
            <a:r>
              <a:rPr lang="en-US" b="1">
                <a:solidFill>
                  <a:srgbClr val="FFFF00"/>
                </a:solidFill>
              </a:rPr>
              <a:t>, </a:t>
            </a:r>
            <a:r>
              <a:rPr lang="en-US" b="1">
                <a:solidFill>
                  <a:srgbClr val="FFFF00"/>
                </a:solidFill>
                <a:sym typeface="Symbol" pitchFamily="18" charset="2"/>
              </a:rPr>
              <a:t>, Q</a:t>
            </a:r>
            <a:r>
              <a:rPr lang="en-US" b="1" baseline="-25000">
                <a:solidFill>
                  <a:srgbClr val="FFFF00"/>
                </a:solidFill>
                <a:sym typeface="Symbol" pitchFamily="18" charset="2"/>
              </a:rPr>
              <a:t>0</a:t>
            </a:r>
            <a:r>
              <a:rPr lang="en-US" b="1">
                <a:solidFill>
                  <a:srgbClr val="FFFF00"/>
                </a:solidFill>
                <a:sym typeface="Symbol" pitchFamily="18" charset="2"/>
              </a:rPr>
              <a:t>, F)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5796136" y="836712"/>
            <a:ext cx="33004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FF00"/>
                </a:solidFill>
              </a:rPr>
              <a:t>Q</a:t>
            </a:r>
            <a:r>
              <a:rPr lang="en-US" b="1" dirty="0"/>
              <a:t> </a:t>
            </a:r>
            <a:r>
              <a:rPr lang="en-US" b="1" dirty="0" smtClean="0"/>
              <a:t>= </a:t>
            </a:r>
            <a:r>
              <a:rPr lang="en-US" b="1" dirty="0"/>
              <a:t>{q</a:t>
            </a:r>
            <a:r>
              <a:rPr lang="en-US" b="1" baseline="-25000" dirty="0"/>
              <a:t>1</a:t>
            </a:r>
            <a:r>
              <a:rPr lang="en-US" b="1" dirty="0"/>
              <a:t>, q</a:t>
            </a:r>
            <a:r>
              <a:rPr lang="en-US" b="1" baseline="-25000" dirty="0"/>
              <a:t>2</a:t>
            </a:r>
            <a:r>
              <a:rPr lang="en-US" b="1" dirty="0"/>
              <a:t>, q</a:t>
            </a:r>
            <a:r>
              <a:rPr lang="en-US" b="1" baseline="-25000" dirty="0"/>
              <a:t>3</a:t>
            </a:r>
            <a:r>
              <a:rPr lang="en-US" b="1" dirty="0"/>
              <a:t>, q</a:t>
            </a:r>
            <a:r>
              <a:rPr lang="en-US" b="1" baseline="-25000" dirty="0"/>
              <a:t>4</a:t>
            </a:r>
            <a:r>
              <a:rPr lang="en-US" b="1" dirty="0"/>
              <a:t>}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5708799" y="1484784"/>
            <a:ext cx="18875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l-GR" b="1" dirty="0">
                <a:solidFill>
                  <a:srgbClr val="FFFF00"/>
                </a:solidFill>
              </a:rPr>
              <a:t>Σ</a:t>
            </a:r>
            <a:r>
              <a:rPr lang="en-US" b="1" dirty="0"/>
              <a:t> = {0,1}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5481816" y="2060848"/>
            <a:ext cx="2552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FF00"/>
                </a:solidFill>
                <a:sym typeface="Symbol" pitchFamily="18" charset="2"/>
              </a:rPr>
              <a:t>Q</a:t>
            </a:r>
            <a:r>
              <a:rPr lang="en-US" b="1" baseline="-25000" dirty="0">
                <a:solidFill>
                  <a:srgbClr val="FFFF00"/>
                </a:solidFill>
                <a:sym typeface="Symbol" pitchFamily="18" charset="2"/>
              </a:rPr>
              <a:t>0</a:t>
            </a:r>
            <a:r>
              <a:rPr lang="en-US" b="1" dirty="0">
                <a:sym typeface="Symbol" pitchFamily="18" charset="2"/>
              </a:rPr>
              <a:t> = {</a:t>
            </a:r>
            <a:r>
              <a:rPr lang="en-US" b="1" dirty="0"/>
              <a:t>q</a:t>
            </a:r>
            <a:r>
              <a:rPr lang="en-US" b="1" baseline="-25000" dirty="0"/>
              <a:t>1</a:t>
            </a:r>
            <a:r>
              <a:rPr lang="en-US" b="1" dirty="0"/>
              <a:t>, q</a:t>
            </a:r>
            <a:r>
              <a:rPr lang="en-US" b="1" baseline="-25000" dirty="0"/>
              <a:t>2</a:t>
            </a:r>
            <a:r>
              <a:rPr lang="en-US" b="1" dirty="0"/>
              <a:t>}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5826616" y="2780928"/>
            <a:ext cx="2368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FF00"/>
                </a:solidFill>
              </a:rPr>
              <a:t>F  </a:t>
            </a:r>
            <a:r>
              <a:rPr lang="en-US" b="1" dirty="0"/>
              <a:t>=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/>
              <a:t>{q</a:t>
            </a:r>
            <a:r>
              <a:rPr lang="en-US" b="1" baseline="-25000" dirty="0"/>
              <a:t>4</a:t>
            </a:r>
            <a:r>
              <a:rPr lang="en-US" b="1" dirty="0"/>
              <a:t>}</a:t>
            </a:r>
            <a:r>
              <a:rPr lang="en-US" dirty="0"/>
              <a:t> </a:t>
            </a:r>
            <a:r>
              <a:rPr lang="en-US" b="1" dirty="0">
                <a:solidFill>
                  <a:srgbClr val="FFFF00"/>
                </a:solidFill>
                <a:sym typeface="Symbol" pitchFamily="18" charset="2"/>
              </a:rPr>
              <a:t> Q</a:t>
            </a:r>
            <a:endParaRPr lang="en-US" b="1" dirty="0">
              <a:sym typeface="Symbol" pitchFamily="18" charset="2"/>
            </a:endParaRPr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H="1" flipV="1">
            <a:off x="2076450" y="1641475"/>
            <a:ext cx="585788" cy="111442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ar-IQ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1400175" y="2262188"/>
            <a:ext cx="915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l-GR" b="1">
                <a:solidFill>
                  <a:srgbClr val="FFFF00"/>
                </a:solidFill>
                <a:sym typeface="Symbol" pitchFamily="18" charset="2"/>
              </a:rPr>
              <a:t>ε</a:t>
            </a:r>
            <a:r>
              <a:rPr lang="en-US" b="1">
                <a:solidFill>
                  <a:srgbClr val="FFFF00"/>
                </a:solidFill>
                <a:sym typeface="Symbol" pitchFamily="18" charset="2"/>
              </a:rPr>
              <a:t>, </a:t>
            </a:r>
            <a:r>
              <a:rPr lang="en-US" b="1">
                <a:solidFill>
                  <a:srgbClr val="FF6600"/>
                </a:solidFill>
                <a:sym typeface="Symbol" pitchFamily="18" charset="2"/>
              </a:rPr>
              <a:t>0</a:t>
            </a:r>
          </a:p>
        </p:txBody>
      </p:sp>
      <p:graphicFrame>
        <p:nvGraphicFramePr>
          <p:cNvPr id="645182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130299"/>
              </p:ext>
            </p:extLst>
          </p:nvPr>
        </p:nvGraphicFramePr>
        <p:xfrm>
          <a:off x="4499992" y="3429000"/>
          <a:ext cx="4457700" cy="3309938"/>
        </p:xfrm>
        <a:graphic>
          <a:graphicData uri="http://schemas.openxmlformats.org/drawingml/2006/table">
            <a:tbl>
              <a:tblPr/>
              <a:tblGrid>
                <a:gridCol w="692150"/>
                <a:gridCol w="1209675"/>
                <a:gridCol w="944563"/>
                <a:gridCol w="1611312"/>
              </a:tblGrid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0</a:t>
                      </a:r>
                    </a:p>
                  </a:txBody>
                  <a:tcPr marT="91440" marB="9144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1</a:t>
                      </a:r>
                    </a:p>
                  </a:txBody>
                  <a:tcPr marT="91440" marB="9144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ε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sym typeface="Symbol" pitchFamily="18" charset="2"/>
                      </a:endParaRPr>
                    </a:p>
                  </a:txBody>
                  <a:tcPr marT="91440" marB="9144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91440" marB="9144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{q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}</a:t>
                      </a:r>
                    </a:p>
                  </a:txBody>
                  <a:tcPr marT="91440" marB="9144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</a:t>
                      </a:r>
                    </a:p>
                  </a:txBody>
                  <a:tcPr marT="91440" marB="9144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</a:t>
                      </a:r>
                    </a:p>
                  </a:txBody>
                  <a:tcPr marT="91440" marB="9144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91440" marB="9144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</a:t>
                      </a:r>
                    </a:p>
                  </a:txBody>
                  <a:tcPr marT="91440" marB="9144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{q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}</a:t>
                      </a:r>
                      <a:endParaRPr kumimoji="0" lang="en-US" sz="2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</a:t>
                      </a:r>
                    </a:p>
                  </a:txBody>
                  <a:tcPr marT="91440" marB="9144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91440" marB="9144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{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</a:rPr>
                        <a:t>q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,q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}</a:t>
                      </a:r>
                    </a:p>
                  </a:txBody>
                  <a:tcPr marT="91440" marB="9144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</a:t>
                      </a:r>
                    </a:p>
                  </a:txBody>
                  <a:tcPr marT="91440" marB="9144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{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}</a:t>
                      </a:r>
                    </a:p>
                  </a:txBody>
                  <a:tcPr marT="91440" marB="9144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91440" marB="9144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</a:t>
                      </a:r>
                    </a:p>
                  </a:txBody>
                  <a:tcPr marT="91440" marB="9144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</a:t>
                      </a:r>
                    </a:p>
                  </a:txBody>
                  <a:tcPr marT="91440" marB="9144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</a:t>
                      </a:r>
                    </a:p>
                  </a:txBody>
                  <a:tcPr marT="91440" marB="9144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45183" name="Text Box 63"/>
          <p:cNvSpPr txBox="1">
            <a:spLocks noChangeArrowheads="1"/>
          </p:cNvSpPr>
          <p:nvPr/>
        </p:nvSpPr>
        <p:spPr bwMode="auto">
          <a:xfrm>
            <a:off x="574675" y="5486400"/>
            <a:ext cx="2581275" cy="1189038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00</a:t>
            </a:r>
            <a:r>
              <a:rPr lang="en-US" b="1">
                <a:solidFill>
                  <a:srgbClr val="FFFF00"/>
                </a:solidFill>
              </a:rPr>
              <a:t> </a:t>
            </a:r>
            <a:r>
              <a:rPr lang="en-US" b="1">
                <a:solidFill>
                  <a:srgbClr val="FFFF00"/>
                </a:solidFill>
                <a:sym typeface="Symbol" pitchFamily="18" charset="2"/>
              </a:rPr>
              <a:t></a:t>
            </a:r>
            <a:r>
              <a:rPr lang="en-US" b="1">
                <a:solidFill>
                  <a:srgbClr val="FFFF00"/>
                </a:solidFill>
              </a:rPr>
              <a:t> L(N)?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b="1"/>
              <a:t>01</a:t>
            </a:r>
            <a:r>
              <a:rPr lang="en-US" b="1">
                <a:solidFill>
                  <a:srgbClr val="FFFF00"/>
                </a:solidFill>
              </a:rPr>
              <a:t> </a:t>
            </a:r>
            <a:r>
              <a:rPr lang="en-US" b="1">
                <a:solidFill>
                  <a:srgbClr val="FFFF00"/>
                </a:solidFill>
                <a:sym typeface="Symbol" pitchFamily="18" charset="2"/>
              </a:rPr>
              <a:t></a:t>
            </a:r>
            <a:r>
              <a:rPr lang="en-US" b="1">
                <a:solidFill>
                  <a:srgbClr val="FFFF00"/>
                </a:solidFill>
              </a:rPr>
              <a:t> L(N)?</a:t>
            </a:r>
          </a:p>
        </p:txBody>
      </p:sp>
    </p:spTree>
    <p:extLst>
      <p:ext uri="{BB962C8B-B14F-4D97-AF65-F5344CB8AC3E}">
        <p14:creationId xmlns:p14="http://schemas.microsoft.com/office/powerpoint/2010/main" val="15837105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8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836712"/>
            <a:ext cx="813690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Example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 smtClean="0"/>
              <a:t>Let </a:t>
            </a:r>
            <a:r>
              <a:rPr lang="en-US" sz="2400" dirty="0"/>
              <a:t>A be the language consisting of all </a:t>
            </a:r>
            <a:r>
              <a:rPr lang="en-US" sz="2400" dirty="0" smtClean="0"/>
              <a:t>strings over </a:t>
            </a:r>
            <a:r>
              <a:rPr lang="en-US" sz="2400" dirty="0"/>
              <a:t>{0, 1} containing a 1 in the third </a:t>
            </a:r>
            <a:r>
              <a:rPr lang="en-US" sz="2400" dirty="0" smtClean="0"/>
              <a:t>position from </a:t>
            </a:r>
            <a:r>
              <a:rPr lang="en-US" sz="2400" dirty="0"/>
              <a:t>the end, i.e. </a:t>
            </a:r>
            <a:endParaRPr lang="en-US" sz="2400" dirty="0" smtClean="0"/>
          </a:p>
          <a:p>
            <a:pPr algn="l" rtl="0"/>
            <a:r>
              <a:rPr lang="en-US" sz="2400" dirty="0"/>
              <a:t> </a:t>
            </a:r>
            <a:r>
              <a:rPr lang="en-US" sz="2400" dirty="0" smtClean="0"/>
              <a:t>             A </a:t>
            </a:r>
            <a:r>
              <a:rPr lang="en-US" sz="2400" dirty="0"/>
              <a:t>= {x ∈ {0, 1}|x = </a:t>
            </a:r>
            <a:r>
              <a:rPr lang="en-US" sz="2400" dirty="0" smtClean="0"/>
              <a:t>w1v, |v| </a:t>
            </a:r>
            <a:r>
              <a:rPr lang="en-US" sz="2400" dirty="0"/>
              <a:t>= 2}</a:t>
            </a:r>
          </a:p>
          <a:p>
            <a:pPr algn="l" rtl="0"/>
            <a:r>
              <a:rPr lang="en-US" sz="2400" b="1" dirty="0"/>
              <a:t>Example: </a:t>
            </a:r>
            <a:r>
              <a:rPr lang="en-US" sz="2400" dirty="0"/>
              <a:t>000100 ∈ A but </a:t>
            </a:r>
            <a:r>
              <a:rPr lang="en-US" sz="2400" dirty="0" smtClean="0"/>
              <a:t>0011 does not belong to A</a:t>
            </a:r>
            <a:endParaRPr lang="ar-IQ" sz="24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89040"/>
            <a:ext cx="722983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22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Equivalence of Machines</a:t>
            </a:r>
          </a:p>
        </p:txBody>
      </p:sp>
      <p:sp>
        <p:nvSpPr>
          <p:cNvPr id="665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dirty="0" smtClean="0"/>
          </a:p>
          <a:p>
            <a:pPr algn="l" rtl="0">
              <a:buFontTx/>
              <a:buNone/>
            </a:pPr>
            <a:r>
              <a:rPr lang="en-US" dirty="0" smtClean="0"/>
              <a:t>Definition:</a:t>
            </a:r>
          </a:p>
          <a:p>
            <a:pPr algn="l" rtl="0">
              <a:buFontTx/>
              <a:buNone/>
            </a:pPr>
            <a:endParaRPr lang="en-US" dirty="0" smtClean="0"/>
          </a:p>
          <a:p>
            <a:pPr algn="l" rtl="0">
              <a:buFontTx/>
              <a:buNone/>
            </a:pPr>
            <a:r>
              <a:rPr lang="en-US" dirty="0" smtClean="0"/>
              <a:t>Machine           is equivalent to machine</a:t>
            </a:r>
          </a:p>
          <a:p>
            <a:pPr algn="l" rtl="0">
              <a:buFontTx/>
              <a:buNone/>
            </a:pPr>
            <a:endParaRPr lang="en-US" dirty="0" smtClean="0"/>
          </a:p>
          <a:p>
            <a:pPr algn="l" rtl="0">
              <a:buFontTx/>
              <a:buNone/>
            </a:pPr>
            <a:r>
              <a:rPr lang="en-US" dirty="0" smtClean="0"/>
              <a:t>if </a:t>
            </a:r>
          </a:p>
          <a:p>
            <a:pPr algn="l" rtl="0">
              <a:buFontTx/>
              <a:buNone/>
            </a:pPr>
            <a:endParaRPr lang="en-US" dirty="0" smtClean="0"/>
          </a:p>
          <a:p>
            <a:pPr algn="l" rtl="0">
              <a:buFontTx/>
              <a:buNone/>
            </a:pPr>
            <a:r>
              <a:rPr lang="en-US" dirty="0" smtClean="0"/>
              <a:t>  </a:t>
            </a:r>
          </a:p>
          <a:p>
            <a:pPr algn="l" rtl="0">
              <a:buFontTx/>
              <a:buNone/>
            </a:pPr>
            <a:endParaRPr lang="en-US" dirty="0" smtClean="0"/>
          </a:p>
        </p:txBody>
      </p:sp>
      <p:graphicFrame>
        <p:nvGraphicFramePr>
          <p:cNvPr id="6656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579201"/>
              </p:ext>
            </p:extLst>
          </p:nvPr>
        </p:nvGraphicFramePr>
        <p:xfrm>
          <a:off x="2101850" y="3217540"/>
          <a:ext cx="6461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647640" imgH="571320" progId="Equation.3">
                  <p:embed/>
                </p:oleObj>
              </mc:Choice>
              <mc:Fallback>
                <p:oleObj name="Equation" r:id="rId3" imgW="64764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3217540"/>
                        <a:ext cx="6461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352893"/>
              </p:ext>
            </p:extLst>
          </p:nvPr>
        </p:nvGraphicFramePr>
        <p:xfrm>
          <a:off x="7164288" y="3217540"/>
          <a:ext cx="723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5" imgW="723600" imgH="571320" progId="Equation.3">
                  <p:embed/>
                </p:oleObj>
              </mc:Choice>
              <mc:Fallback>
                <p:oleObj name="Equation" r:id="rId5" imgW="72360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3217540"/>
                        <a:ext cx="7239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445672"/>
              </p:ext>
            </p:extLst>
          </p:nvPr>
        </p:nvGraphicFramePr>
        <p:xfrm>
          <a:off x="939552" y="4297660"/>
          <a:ext cx="3200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7" imgW="3200400" imgH="571320" progId="Equation.3">
                  <p:embed/>
                </p:oleObj>
              </mc:Choice>
              <mc:Fallback>
                <p:oleObj name="Equation" r:id="rId7" imgW="320040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552" y="4297660"/>
                        <a:ext cx="32004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412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altLang="en-US" dirty="0"/>
              <a:t>Can DFA's be designed to accept any string?</a:t>
            </a:r>
          </a:p>
        </p:txBody>
      </p:sp>
    </p:spTree>
    <p:extLst>
      <p:ext uri="{BB962C8B-B14F-4D97-AF65-F5344CB8AC3E}">
        <p14:creationId xmlns:p14="http://schemas.microsoft.com/office/powerpoint/2010/main" val="390587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  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67605" name="Oval 4"/>
          <p:cNvSpPr>
            <a:spLocks noChangeArrowheads="1"/>
          </p:cNvSpPr>
          <p:nvPr/>
        </p:nvSpPr>
        <p:spPr bwMode="auto">
          <a:xfrm>
            <a:off x="5257800" y="22098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7606" name="Oval 5"/>
          <p:cNvSpPr>
            <a:spLocks noChangeArrowheads="1"/>
          </p:cNvSpPr>
          <p:nvPr/>
        </p:nvSpPr>
        <p:spPr bwMode="auto">
          <a:xfrm>
            <a:off x="5105400" y="2057400"/>
            <a:ext cx="9906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67586" name="Object 6"/>
          <p:cNvGraphicFramePr>
            <a:graphicFrameLocks noChangeAspect="1"/>
          </p:cNvGraphicFramePr>
          <p:nvPr/>
        </p:nvGraphicFramePr>
        <p:xfrm>
          <a:off x="5410200" y="2286000"/>
          <a:ext cx="4302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" imgW="431640" imgH="533160" progId="Equation.3">
                  <p:embed/>
                </p:oleObj>
              </mc:Choice>
              <mc:Fallback>
                <p:oleObj name="Equation" r:id="rId3" imgW="43164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286000"/>
                        <a:ext cx="4302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7" name="Object 7"/>
          <p:cNvGraphicFramePr>
            <a:graphicFrameLocks noChangeAspect="1"/>
          </p:cNvGraphicFramePr>
          <p:nvPr/>
        </p:nvGraphicFramePr>
        <p:xfrm>
          <a:off x="7543800" y="2209800"/>
          <a:ext cx="368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5" imgW="368280" imgH="520560" progId="Equation.3">
                  <p:embed/>
                </p:oleObj>
              </mc:Choice>
              <mc:Fallback>
                <p:oleObj name="Equation" r:id="rId5" imgW="36828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209800"/>
                        <a:ext cx="3683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07" name="Oval 8"/>
          <p:cNvSpPr>
            <a:spLocks noChangeArrowheads="1"/>
          </p:cNvSpPr>
          <p:nvPr/>
        </p:nvSpPr>
        <p:spPr bwMode="auto">
          <a:xfrm>
            <a:off x="7391400" y="22098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7608" name="Line 9"/>
          <p:cNvSpPr>
            <a:spLocks noChangeShapeType="1"/>
          </p:cNvSpPr>
          <p:nvPr/>
        </p:nvSpPr>
        <p:spPr bwMode="auto">
          <a:xfrm>
            <a:off x="6096000" y="2590800"/>
            <a:ext cx="1295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7609" name="Freeform 10"/>
          <p:cNvSpPr>
            <a:spLocks/>
          </p:cNvSpPr>
          <p:nvPr/>
        </p:nvSpPr>
        <p:spPr bwMode="auto">
          <a:xfrm>
            <a:off x="6019800" y="2057400"/>
            <a:ext cx="1524000" cy="228600"/>
          </a:xfrm>
          <a:custGeom>
            <a:avLst/>
            <a:gdLst>
              <a:gd name="T0" fmla="*/ 1524000 w 960"/>
              <a:gd name="T1" fmla="*/ 228600 h 144"/>
              <a:gd name="T2" fmla="*/ 838200 w 960"/>
              <a:gd name="T3" fmla="*/ 0 h 144"/>
              <a:gd name="T4" fmla="*/ 0 w 960"/>
              <a:gd name="T5" fmla="*/ 228600 h 144"/>
              <a:gd name="T6" fmla="*/ 0 60000 65536"/>
              <a:gd name="T7" fmla="*/ 0 60000 65536"/>
              <a:gd name="T8" fmla="*/ 0 60000 65536"/>
              <a:gd name="T9" fmla="*/ 0 w 960"/>
              <a:gd name="T10" fmla="*/ 0 h 144"/>
              <a:gd name="T11" fmla="*/ 960 w 96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144">
                <a:moveTo>
                  <a:pt x="960" y="144"/>
                </a:moveTo>
                <a:cubicBezTo>
                  <a:pt x="824" y="72"/>
                  <a:pt x="688" y="0"/>
                  <a:pt x="528" y="0"/>
                </a:cubicBezTo>
                <a:cubicBezTo>
                  <a:pt x="368" y="0"/>
                  <a:pt x="184" y="72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7610" name="Line 11"/>
          <p:cNvSpPr>
            <a:spLocks noChangeShapeType="1"/>
          </p:cNvSpPr>
          <p:nvPr/>
        </p:nvSpPr>
        <p:spPr bwMode="auto">
          <a:xfrm>
            <a:off x="4572000" y="25146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67588" name="Object 12"/>
          <p:cNvGraphicFramePr>
            <a:graphicFrameLocks noChangeAspect="1"/>
          </p:cNvGraphicFramePr>
          <p:nvPr/>
        </p:nvGraphicFramePr>
        <p:xfrm>
          <a:off x="6705600" y="1600200"/>
          <a:ext cx="2524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7" imgW="253800" imgH="380880" progId="Equation.3">
                  <p:embed/>
                </p:oleObj>
              </mc:Choice>
              <mc:Fallback>
                <p:oleObj name="Equation" r:id="rId7" imgW="2538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600200"/>
                        <a:ext cx="2524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13"/>
          <p:cNvGraphicFramePr>
            <a:graphicFrameLocks noChangeAspect="1"/>
          </p:cNvGraphicFramePr>
          <p:nvPr/>
        </p:nvGraphicFramePr>
        <p:xfrm>
          <a:off x="6781800" y="2667000"/>
          <a:ext cx="1635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9" imgW="164880" imgH="368280" progId="Equation.3">
                  <p:embed/>
                </p:oleObj>
              </mc:Choice>
              <mc:Fallback>
                <p:oleObj name="Equation" r:id="rId9" imgW="1648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667000"/>
                        <a:ext cx="1635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11" name="Oval 14"/>
          <p:cNvSpPr>
            <a:spLocks noChangeArrowheads="1"/>
          </p:cNvSpPr>
          <p:nvPr/>
        </p:nvSpPr>
        <p:spPr bwMode="auto">
          <a:xfrm>
            <a:off x="3886200" y="51816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7612" name="Oval 15"/>
          <p:cNvSpPr>
            <a:spLocks noChangeArrowheads="1"/>
          </p:cNvSpPr>
          <p:nvPr/>
        </p:nvSpPr>
        <p:spPr bwMode="auto">
          <a:xfrm>
            <a:off x="3733800" y="5029200"/>
            <a:ext cx="9906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67590" name="Object 16"/>
          <p:cNvGraphicFramePr>
            <a:graphicFrameLocks noChangeAspect="1"/>
          </p:cNvGraphicFramePr>
          <p:nvPr/>
        </p:nvGraphicFramePr>
        <p:xfrm>
          <a:off x="4038600" y="5257800"/>
          <a:ext cx="4302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11" imgW="431640" imgH="533160" progId="Equation.3">
                  <p:embed/>
                </p:oleObj>
              </mc:Choice>
              <mc:Fallback>
                <p:oleObj name="Equation" r:id="rId11" imgW="43164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257800"/>
                        <a:ext cx="4302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1" name="Object 17"/>
          <p:cNvGraphicFramePr>
            <a:graphicFrameLocks noChangeAspect="1"/>
          </p:cNvGraphicFramePr>
          <p:nvPr/>
        </p:nvGraphicFramePr>
        <p:xfrm>
          <a:off x="6172200" y="5181600"/>
          <a:ext cx="368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12" imgW="368280" imgH="520560" progId="Equation.3">
                  <p:embed/>
                </p:oleObj>
              </mc:Choice>
              <mc:Fallback>
                <p:oleObj name="Equation" r:id="rId12" imgW="36828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181600"/>
                        <a:ext cx="3683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2" name="Object 18"/>
          <p:cNvGraphicFramePr>
            <a:graphicFrameLocks noChangeAspect="1"/>
          </p:cNvGraphicFramePr>
          <p:nvPr/>
        </p:nvGraphicFramePr>
        <p:xfrm>
          <a:off x="8305800" y="5181600"/>
          <a:ext cx="4429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13" imgW="444240" imgH="520560" progId="Equation.3">
                  <p:embed/>
                </p:oleObj>
              </mc:Choice>
              <mc:Fallback>
                <p:oleObj name="Equation" r:id="rId13" imgW="44424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5181600"/>
                        <a:ext cx="44291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13" name="Oval 19"/>
          <p:cNvSpPr>
            <a:spLocks noChangeArrowheads="1"/>
          </p:cNvSpPr>
          <p:nvPr/>
        </p:nvSpPr>
        <p:spPr bwMode="auto">
          <a:xfrm>
            <a:off x="8153400" y="51816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7614" name="Oval 20"/>
          <p:cNvSpPr>
            <a:spLocks noChangeArrowheads="1"/>
          </p:cNvSpPr>
          <p:nvPr/>
        </p:nvSpPr>
        <p:spPr bwMode="auto">
          <a:xfrm>
            <a:off x="6019800" y="51816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7615" name="Line 21"/>
          <p:cNvSpPr>
            <a:spLocks noChangeShapeType="1"/>
          </p:cNvSpPr>
          <p:nvPr/>
        </p:nvSpPr>
        <p:spPr bwMode="auto">
          <a:xfrm>
            <a:off x="4724400" y="5562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7616" name="Line 22"/>
          <p:cNvSpPr>
            <a:spLocks noChangeShapeType="1"/>
          </p:cNvSpPr>
          <p:nvPr/>
        </p:nvSpPr>
        <p:spPr bwMode="auto">
          <a:xfrm>
            <a:off x="6705600" y="5562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7617" name="Freeform 23"/>
          <p:cNvSpPr>
            <a:spLocks/>
          </p:cNvSpPr>
          <p:nvPr/>
        </p:nvSpPr>
        <p:spPr bwMode="auto">
          <a:xfrm>
            <a:off x="4648200" y="5029200"/>
            <a:ext cx="1524000" cy="228600"/>
          </a:xfrm>
          <a:custGeom>
            <a:avLst/>
            <a:gdLst>
              <a:gd name="T0" fmla="*/ 1524000 w 960"/>
              <a:gd name="T1" fmla="*/ 228600 h 144"/>
              <a:gd name="T2" fmla="*/ 838200 w 960"/>
              <a:gd name="T3" fmla="*/ 0 h 144"/>
              <a:gd name="T4" fmla="*/ 0 w 960"/>
              <a:gd name="T5" fmla="*/ 228600 h 144"/>
              <a:gd name="T6" fmla="*/ 0 60000 65536"/>
              <a:gd name="T7" fmla="*/ 0 60000 65536"/>
              <a:gd name="T8" fmla="*/ 0 60000 65536"/>
              <a:gd name="T9" fmla="*/ 0 w 960"/>
              <a:gd name="T10" fmla="*/ 0 h 144"/>
              <a:gd name="T11" fmla="*/ 960 w 96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144">
                <a:moveTo>
                  <a:pt x="960" y="144"/>
                </a:moveTo>
                <a:cubicBezTo>
                  <a:pt x="824" y="72"/>
                  <a:pt x="688" y="0"/>
                  <a:pt x="528" y="0"/>
                </a:cubicBezTo>
                <a:cubicBezTo>
                  <a:pt x="368" y="0"/>
                  <a:pt x="184" y="72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7618" name="Line 24"/>
          <p:cNvSpPr>
            <a:spLocks noChangeShapeType="1"/>
          </p:cNvSpPr>
          <p:nvPr/>
        </p:nvSpPr>
        <p:spPr bwMode="auto">
          <a:xfrm>
            <a:off x="3187700" y="5562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67593" name="Object 25"/>
          <p:cNvGraphicFramePr>
            <a:graphicFrameLocks noChangeAspect="1"/>
          </p:cNvGraphicFramePr>
          <p:nvPr/>
        </p:nvGraphicFramePr>
        <p:xfrm>
          <a:off x="5334000" y="4572000"/>
          <a:ext cx="2524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15" imgW="253800" imgH="380880" progId="Equation.3">
                  <p:embed/>
                </p:oleObj>
              </mc:Choice>
              <mc:Fallback>
                <p:oleObj name="Equation" r:id="rId15" imgW="2538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572000"/>
                        <a:ext cx="2524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4" name="Object 26"/>
          <p:cNvGraphicFramePr>
            <a:graphicFrameLocks noChangeAspect="1"/>
          </p:cNvGraphicFramePr>
          <p:nvPr/>
        </p:nvGraphicFramePr>
        <p:xfrm>
          <a:off x="5410200" y="5638800"/>
          <a:ext cx="1635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16" imgW="164880" imgH="368280" progId="Equation.3">
                  <p:embed/>
                </p:oleObj>
              </mc:Choice>
              <mc:Fallback>
                <p:oleObj name="Equation" r:id="rId16" imgW="1648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638800"/>
                        <a:ext cx="1635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5" name="Object 27"/>
          <p:cNvGraphicFramePr>
            <a:graphicFrameLocks noChangeAspect="1"/>
          </p:cNvGraphicFramePr>
          <p:nvPr/>
        </p:nvGraphicFramePr>
        <p:xfrm>
          <a:off x="7378700" y="5160963"/>
          <a:ext cx="1635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17" imgW="164880" imgH="368280" progId="Equation.3">
                  <p:embed/>
                </p:oleObj>
              </mc:Choice>
              <mc:Fallback>
                <p:oleObj name="Equation" r:id="rId17" imgW="1648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8700" y="5160963"/>
                        <a:ext cx="1635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6" name="Object 28"/>
          <p:cNvGraphicFramePr>
            <a:graphicFrameLocks noChangeAspect="1"/>
          </p:cNvGraphicFramePr>
          <p:nvPr/>
        </p:nvGraphicFramePr>
        <p:xfrm>
          <a:off x="6426200" y="6172200"/>
          <a:ext cx="2524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19" imgW="253800" imgH="380880" progId="Equation.3">
                  <p:embed/>
                </p:oleObj>
              </mc:Choice>
              <mc:Fallback>
                <p:oleObj name="Equation" r:id="rId19" imgW="2538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6200" y="6172200"/>
                        <a:ext cx="2524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19" name="Freeform 29"/>
          <p:cNvSpPr>
            <a:spLocks/>
          </p:cNvSpPr>
          <p:nvPr/>
        </p:nvSpPr>
        <p:spPr bwMode="auto">
          <a:xfrm>
            <a:off x="4419600" y="5867400"/>
            <a:ext cx="3962400" cy="711200"/>
          </a:xfrm>
          <a:custGeom>
            <a:avLst/>
            <a:gdLst>
              <a:gd name="T0" fmla="*/ 0 w 2496"/>
              <a:gd name="T1" fmla="*/ 152400 h 448"/>
              <a:gd name="T2" fmla="*/ 685800 w 2496"/>
              <a:gd name="T3" fmla="*/ 609600 h 448"/>
              <a:gd name="T4" fmla="*/ 3124200 w 2496"/>
              <a:gd name="T5" fmla="*/ 609600 h 448"/>
              <a:gd name="T6" fmla="*/ 3962400 w 2496"/>
              <a:gd name="T7" fmla="*/ 0 h 448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448"/>
              <a:gd name="T14" fmla="*/ 2496 w 2496"/>
              <a:gd name="T15" fmla="*/ 448 h 4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448">
                <a:moveTo>
                  <a:pt x="0" y="96"/>
                </a:moveTo>
                <a:cubicBezTo>
                  <a:pt x="52" y="216"/>
                  <a:pt x="104" y="336"/>
                  <a:pt x="432" y="384"/>
                </a:cubicBezTo>
                <a:cubicBezTo>
                  <a:pt x="760" y="432"/>
                  <a:pt x="1624" y="448"/>
                  <a:pt x="1968" y="384"/>
                </a:cubicBezTo>
                <a:cubicBezTo>
                  <a:pt x="2312" y="320"/>
                  <a:pt x="2404" y="160"/>
                  <a:pt x="24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7620" name="Freeform 30"/>
          <p:cNvSpPr>
            <a:spLocks/>
          </p:cNvSpPr>
          <p:nvPr/>
        </p:nvSpPr>
        <p:spPr bwMode="auto">
          <a:xfrm>
            <a:off x="8293100" y="4572000"/>
            <a:ext cx="571500" cy="685800"/>
          </a:xfrm>
          <a:custGeom>
            <a:avLst/>
            <a:gdLst>
              <a:gd name="T0" fmla="*/ 393700 w 360"/>
              <a:gd name="T1" fmla="*/ 685800 h 432"/>
              <a:gd name="T2" fmla="*/ 546100 w 360"/>
              <a:gd name="T3" fmla="*/ 228600 h 432"/>
              <a:gd name="T4" fmla="*/ 241300 w 360"/>
              <a:gd name="T5" fmla="*/ 0 h 432"/>
              <a:gd name="T6" fmla="*/ 12700 w 360"/>
              <a:gd name="T7" fmla="*/ 228600 h 432"/>
              <a:gd name="T8" fmla="*/ 165100 w 360"/>
              <a:gd name="T9" fmla="*/ 60960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0"/>
              <a:gd name="T16" fmla="*/ 0 h 432"/>
              <a:gd name="T17" fmla="*/ 360 w 360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0" h="432">
                <a:moveTo>
                  <a:pt x="248" y="432"/>
                </a:moveTo>
                <a:cubicBezTo>
                  <a:pt x="304" y="324"/>
                  <a:pt x="360" y="216"/>
                  <a:pt x="344" y="144"/>
                </a:cubicBezTo>
                <a:cubicBezTo>
                  <a:pt x="328" y="72"/>
                  <a:pt x="208" y="0"/>
                  <a:pt x="152" y="0"/>
                </a:cubicBezTo>
                <a:cubicBezTo>
                  <a:pt x="96" y="0"/>
                  <a:pt x="16" y="80"/>
                  <a:pt x="8" y="144"/>
                </a:cubicBezTo>
                <a:cubicBezTo>
                  <a:pt x="0" y="208"/>
                  <a:pt x="52" y="296"/>
                  <a:pt x="104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67597" name="Object 31"/>
          <p:cNvGraphicFramePr>
            <a:graphicFrameLocks noChangeAspect="1"/>
          </p:cNvGraphicFramePr>
          <p:nvPr/>
        </p:nvGraphicFramePr>
        <p:xfrm>
          <a:off x="8305800" y="4114800"/>
          <a:ext cx="508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21" imgW="507960" imgH="457200" progId="Equation.3">
                  <p:embed/>
                </p:oleObj>
              </mc:Choice>
              <mc:Fallback>
                <p:oleObj name="Equation" r:id="rId21" imgW="507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4114800"/>
                        <a:ext cx="508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21" name="Text Box 32"/>
          <p:cNvSpPr txBox="1">
            <a:spLocks noChangeArrowheads="1"/>
          </p:cNvSpPr>
          <p:nvPr/>
        </p:nvSpPr>
        <p:spPr bwMode="auto">
          <a:xfrm>
            <a:off x="5867400" y="990600"/>
            <a:ext cx="1050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dirty="0">
                <a:solidFill>
                  <a:srgbClr val="00B0F0"/>
                </a:solidFill>
              </a:rPr>
              <a:t>NFA</a:t>
            </a:r>
          </a:p>
        </p:txBody>
      </p:sp>
      <p:sp>
        <p:nvSpPr>
          <p:cNvPr id="67622" name="Text Box 33"/>
          <p:cNvSpPr txBox="1">
            <a:spLocks noChangeArrowheads="1"/>
          </p:cNvSpPr>
          <p:nvPr/>
        </p:nvSpPr>
        <p:spPr bwMode="auto">
          <a:xfrm>
            <a:off x="5486400" y="3962400"/>
            <a:ext cx="1020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dirty="0">
                <a:solidFill>
                  <a:srgbClr val="00B0F0"/>
                </a:solidFill>
              </a:rPr>
              <a:t>DFA</a:t>
            </a:r>
          </a:p>
        </p:txBody>
      </p:sp>
      <p:graphicFrame>
        <p:nvGraphicFramePr>
          <p:cNvPr id="67598" name="Object 34"/>
          <p:cNvGraphicFramePr>
            <a:graphicFrameLocks noChangeAspect="1"/>
          </p:cNvGraphicFramePr>
          <p:nvPr/>
        </p:nvGraphicFramePr>
        <p:xfrm>
          <a:off x="228600" y="1752600"/>
          <a:ext cx="2921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23" imgW="2920680" imgH="571320" progId="Equation.3">
                  <p:embed/>
                </p:oleObj>
              </mc:Choice>
              <mc:Fallback>
                <p:oleObj name="Equation" r:id="rId23" imgW="29206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752600"/>
                        <a:ext cx="2921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9" name="Object 35"/>
          <p:cNvGraphicFramePr>
            <a:graphicFrameLocks noChangeAspect="1"/>
          </p:cNvGraphicFramePr>
          <p:nvPr/>
        </p:nvGraphicFramePr>
        <p:xfrm>
          <a:off x="152400" y="4724400"/>
          <a:ext cx="2997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25" imgW="2997000" imgH="571320" progId="Equation.3">
                  <p:embed/>
                </p:oleObj>
              </mc:Choice>
              <mc:Fallback>
                <p:oleObj name="Equation" r:id="rId25" imgW="299700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724400"/>
                        <a:ext cx="2997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0" name="Object 36"/>
          <p:cNvGraphicFramePr>
            <a:graphicFrameLocks noChangeAspect="1"/>
          </p:cNvGraphicFramePr>
          <p:nvPr/>
        </p:nvGraphicFramePr>
        <p:xfrm>
          <a:off x="7010400" y="990600"/>
          <a:ext cx="6461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27" imgW="647640" imgH="571320" progId="Equation.3">
                  <p:embed/>
                </p:oleObj>
              </mc:Choice>
              <mc:Fallback>
                <p:oleObj name="Equation" r:id="rId27" imgW="64764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990600"/>
                        <a:ext cx="6461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1" name="Object 37"/>
          <p:cNvGraphicFramePr>
            <a:graphicFrameLocks noChangeAspect="1"/>
          </p:cNvGraphicFramePr>
          <p:nvPr/>
        </p:nvGraphicFramePr>
        <p:xfrm>
          <a:off x="6705600" y="3962400"/>
          <a:ext cx="723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29" imgW="723600" imgH="571320" progId="Equation.3">
                  <p:embed/>
                </p:oleObj>
              </mc:Choice>
              <mc:Fallback>
                <p:oleObj name="Equation" r:id="rId29" imgW="72360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962400"/>
                        <a:ext cx="7239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23" name="Text Box 39"/>
          <p:cNvSpPr txBox="1">
            <a:spLocks noChangeArrowheads="1"/>
          </p:cNvSpPr>
          <p:nvPr/>
        </p:nvSpPr>
        <p:spPr bwMode="auto">
          <a:xfrm>
            <a:off x="228600" y="152400"/>
            <a:ext cx="6159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>
                <a:solidFill>
                  <a:srgbClr val="FF3399"/>
                </a:solidFill>
              </a:rPr>
              <a:t>Example of equivalent machines</a:t>
            </a:r>
          </a:p>
        </p:txBody>
      </p:sp>
    </p:spTree>
    <p:extLst>
      <p:ext uri="{BB962C8B-B14F-4D97-AF65-F5344CB8AC3E}">
        <p14:creationId xmlns:p14="http://schemas.microsoft.com/office/powerpoint/2010/main" val="184904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Text Box 2"/>
          <p:cNvSpPr txBox="1">
            <a:spLocks noChangeArrowheads="1"/>
          </p:cNvSpPr>
          <p:nvPr/>
        </p:nvSpPr>
        <p:spPr bwMode="auto">
          <a:xfrm>
            <a:off x="2819400" y="228600"/>
            <a:ext cx="2289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sz="3600" b="1">
                <a:solidFill>
                  <a:srgbClr val="FF0000"/>
                </a:solidFill>
              </a:rPr>
              <a:t>Theorem:</a:t>
            </a:r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741578" y="1600200"/>
            <a:ext cx="224292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pPr algn="l" rtl="0"/>
            <a:r>
              <a:rPr lang="en-US" dirty="0">
                <a:solidFill>
                  <a:srgbClr val="00B0F0"/>
                </a:solidFill>
              </a:rPr>
              <a:t>Languages </a:t>
            </a:r>
          </a:p>
          <a:p>
            <a:pPr algn="l" rtl="0"/>
            <a:r>
              <a:rPr lang="en-US" dirty="0">
                <a:solidFill>
                  <a:srgbClr val="00B0F0"/>
                </a:solidFill>
              </a:rPr>
              <a:t>accepted</a:t>
            </a:r>
          </a:p>
          <a:p>
            <a:pPr algn="l" rtl="0"/>
            <a:r>
              <a:rPr lang="en-US" dirty="0">
                <a:solidFill>
                  <a:srgbClr val="00B0F0"/>
                </a:solidFill>
              </a:rPr>
              <a:t>by NFAs</a:t>
            </a:r>
          </a:p>
        </p:txBody>
      </p:sp>
      <p:sp>
        <p:nvSpPr>
          <p:cNvPr id="68615" name="Text Box 4"/>
          <p:cNvSpPr txBox="1">
            <a:spLocks noChangeArrowheads="1"/>
          </p:cNvSpPr>
          <p:nvPr/>
        </p:nvSpPr>
        <p:spPr bwMode="auto">
          <a:xfrm>
            <a:off x="5410200" y="1905000"/>
            <a:ext cx="211949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pPr algn="l" rtl="0"/>
            <a:r>
              <a:rPr lang="en-US" dirty="0">
                <a:solidFill>
                  <a:srgbClr val="00B0F0"/>
                </a:solidFill>
              </a:rPr>
              <a:t>Regular</a:t>
            </a:r>
          </a:p>
          <a:p>
            <a:pPr algn="l" rtl="0"/>
            <a:r>
              <a:rPr lang="en-US" dirty="0">
                <a:solidFill>
                  <a:srgbClr val="00B0F0"/>
                </a:solidFill>
              </a:rPr>
              <a:t>Languages</a:t>
            </a:r>
          </a:p>
        </p:txBody>
      </p:sp>
      <p:sp>
        <p:nvSpPr>
          <p:cNvPr id="68616" name="AutoShape 5"/>
          <p:cNvSpPr>
            <a:spLocks/>
          </p:cNvSpPr>
          <p:nvPr/>
        </p:nvSpPr>
        <p:spPr bwMode="auto">
          <a:xfrm>
            <a:off x="457200" y="160020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8617" name="AutoShape 6"/>
          <p:cNvSpPr>
            <a:spLocks/>
          </p:cNvSpPr>
          <p:nvPr/>
        </p:nvSpPr>
        <p:spPr bwMode="auto">
          <a:xfrm>
            <a:off x="5105400" y="160020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8618" name="AutoShape 7"/>
          <p:cNvSpPr>
            <a:spLocks/>
          </p:cNvSpPr>
          <p:nvPr/>
        </p:nvSpPr>
        <p:spPr bwMode="auto">
          <a:xfrm flipH="1">
            <a:off x="7696200" y="160020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8619" name="AutoShape 8"/>
          <p:cNvSpPr>
            <a:spLocks/>
          </p:cNvSpPr>
          <p:nvPr/>
        </p:nvSpPr>
        <p:spPr bwMode="auto">
          <a:xfrm flipH="1">
            <a:off x="2971800" y="160020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68610" name="Object 0"/>
          <p:cNvGraphicFramePr>
            <a:graphicFrameLocks noChangeAspect="1"/>
          </p:cNvGraphicFramePr>
          <p:nvPr/>
        </p:nvGraphicFramePr>
        <p:xfrm>
          <a:off x="3810000" y="2209800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3" imgW="304560" imgH="177480" progId="Equation.3">
                  <p:embed/>
                </p:oleObj>
              </mc:Choice>
              <mc:Fallback>
                <p:oleObj name="Equation" r:id="rId3" imgW="304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209800"/>
                        <a:ext cx="685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0" name="Text Box 10"/>
          <p:cNvSpPr txBox="1">
            <a:spLocks noChangeArrowheads="1"/>
          </p:cNvSpPr>
          <p:nvPr/>
        </p:nvSpPr>
        <p:spPr bwMode="auto">
          <a:xfrm>
            <a:off x="304800" y="5334000"/>
            <a:ext cx="867897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pPr algn="l" rtl="0"/>
            <a:r>
              <a:rPr lang="en-US" sz="2800" dirty="0">
                <a:solidFill>
                  <a:srgbClr val="FFFF00"/>
                </a:solidFill>
              </a:rPr>
              <a:t>NFAs and DFAs have the same computation power,</a:t>
            </a:r>
          </a:p>
          <a:p>
            <a:pPr algn="l" rtl="0"/>
            <a:r>
              <a:rPr lang="en-US" sz="2800" dirty="0">
                <a:solidFill>
                  <a:srgbClr val="FFFF00"/>
                </a:solidFill>
              </a:rPr>
              <a:t>accept the same set of languages</a:t>
            </a:r>
          </a:p>
        </p:txBody>
      </p:sp>
      <p:sp>
        <p:nvSpPr>
          <p:cNvPr id="68621" name="Text Box 11"/>
          <p:cNvSpPr txBox="1">
            <a:spLocks noChangeArrowheads="1"/>
          </p:cNvSpPr>
          <p:nvPr/>
        </p:nvSpPr>
        <p:spPr bwMode="auto">
          <a:xfrm>
            <a:off x="5437274" y="3429000"/>
            <a:ext cx="198483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pPr algn="l" rtl="0"/>
            <a:r>
              <a:rPr lang="en-US" sz="2800" dirty="0">
                <a:solidFill>
                  <a:srgbClr val="FFFF00"/>
                </a:solidFill>
              </a:rPr>
              <a:t>Languages </a:t>
            </a:r>
          </a:p>
          <a:p>
            <a:pPr algn="l" rtl="0"/>
            <a:r>
              <a:rPr lang="en-US" sz="2800" dirty="0">
                <a:solidFill>
                  <a:srgbClr val="FFFF00"/>
                </a:solidFill>
              </a:rPr>
              <a:t>accepted</a:t>
            </a:r>
          </a:p>
          <a:p>
            <a:pPr algn="l" rtl="0"/>
            <a:r>
              <a:rPr lang="en-US" sz="2800" dirty="0">
                <a:solidFill>
                  <a:srgbClr val="FFFF00"/>
                </a:solidFill>
              </a:rPr>
              <a:t>by DFAs</a:t>
            </a:r>
          </a:p>
        </p:txBody>
      </p:sp>
    </p:spTree>
    <p:extLst>
      <p:ext uri="{BB962C8B-B14F-4D97-AF65-F5344CB8AC3E}">
        <p14:creationId xmlns:p14="http://schemas.microsoft.com/office/powerpoint/2010/main" val="408066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8" name="Text Box 2"/>
          <p:cNvSpPr txBox="1">
            <a:spLocks noChangeArrowheads="1"/>
          </p:cNvSpPr>
          <p:nvPr/>
        </p:nvSpPr>
        <p:spPr bwMode="auto">
          <a:xfrm>
            <a:off x="762000" y="1524000"/>
            <a:ext cx="23374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pPr algn="l" rtl="0"/>
            <a:r>
              <a:rPr lang="en-US" b="1" dirty="0">
                <a:solidFill>
                  <a:srgbClr val="FFFF00"/>
                </a:solidFill>
              </a:rPr>
              <a:t>Languages 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accepted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by NFAs</a:t>
            </a:r>
          </a:p>
        </p:txBody>
      </p:sp>
      <p:sp>
        <p:nvSpPr>
          <p:cNvPr id="69639" name="Text Box 3"/>
          <p:cNvSpPr txBox="1">
            <a:spLocks noChangeArrowheads="1"/>
          </p:cNvSpPr>
          <p:nvPr/>
        </p:nvSpPr>
        <p:spPr bwMode="auto">
          <a:xfrm>
            <a:off x="5410200" y="1828800"/>
            <a:ext cx="215956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pPr algn="l" rtl="0"/>
            <a:r>
              <a:rPr lang="en-US" b="1" dirty="0">
                <a:solidFill>
                  <a:srgbClr val="FFFF00"/>
                </a:solidFill>
              </a:rPr>
              <a:t>Regular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Languages</a:t>
            </a:r>
          </a:p>
        </p:txBody>
      </p:sp>
      <p:sp>
        <p:nvSpPr>
          <p:cNvPr id="69640" name="AutoShape 4"/>
          <p:cNvSpPr>
            <a:spLocks/>
          </p:cNvSpPr>
          <p:nvPr/>
        </p:nvSpPr>
        <p:spPr bwMode="auto">
          <a:xfrm>
            <a:off x="457200" y="152400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9641" name="AutoShape 5"/>
          <p:cNvSpPr>
            <a:spLocks/>
          </p:cNvSpPr>
          <p:nvPr/>
        </p:nvSpPr>
        <p:spPr bwMode="auto">
          <a:xfrm>
            <a:off x="5105400" y="152400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9642" name="AutoShape 6"/>
          <p:cNvSpPr>
            <a:spLocks/>
          </p:cNvSpPr>
          <p:nvPr/>
        </p:nvSpPr>
        <p:spPr bwMode="auto">
          <a:xfrm flipH="1">
            <a:off x="7696200" y="152400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9643" name="AutoShape 7"/>
          <p:cNvSpPr>
            <a:spLocks/>
          </p:cNvSpPr>
          <p:nvPr/>
        </p:nvSpPr>
        <p:spPr bwMode="auto">
          <a:xfrm flipH="1">
            <a:off x="2971800" y="152400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69634" name="Object 0"/>
          <p:cNvGraphicFramePr>
            <a:graphicFrameLocks noChangeAspect="1"/>
          </p:cNvGraphicFramePr>
          <p:nvPr/>
        </p:nvGraphicFramePr>
        <p:xfrm>
          <a:off x="3657600" y="2057400"/>
          <a:ext cx="938213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3" imgW="393480" imgH="368280" progId="Equation.3">
                  <p:embed/>
                </p:oleObj>
              </mc:Choice>
              <mc:Fallback>
                <p:oleObj name="Equation" r:id="rId3" imgW="3934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057400"/>
                        <a:ext cx="938213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4" name="Text Box 9"/>
          <p:cNvSpPr txBox="1">
            <a:spLocks noChangeArrowheads="1"/>
          </p:cNvSpPr>
          <p:nvPr/>
        </p:nvSpPr>
        <p:spPr bwMode="auto">
          <a:xfrm>
            <a:off x="741578" y="4038600"/>
            <a:ext cx="23374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pPr algn="l" rtl="0"/>
            <a:r>
              <a:rPr lang="en-US" b="1" dirty="0">
                <a:solidFill>
                  <a:srgbClr val="FFFF00"/>
                </a:solidFill>
              </a:rPr>
              <a:t>Languages 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accepted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by NFAs</a:t>
            </a:r>
          </a:p>
        </p:txBody>
      </p:sp>
      <p:sp>
        <p:nvSpPr>
          <p:cNvPr id="69645" name="Text Box 10"/>
          <p:cNvSpPr txBox="1">
            <a:spLocks noChangeArrowheads="1"/>
          </p:cNvSpPr>
          <p:nvPr/>
        </p:nvSpPr>
        <p:spPr bwMode="auto">
          <a:xfrm>
            <a:off x="5410200" y="4343400"/>
            <a:ext cx="215956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pPr algn="l" rtl="0"/>
            <a:r>
              <a:rPr lang="en-US" b="1" dirty="0">
                <a:solidFill>
                  <a:srgbClr val="FFFF00"/>
                </a:solidFill>
              </a:rPr>
              <a:t>Regular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Languages</a:t>
            </a:r>
          </a:p>
        </p:txBody>
      </p:sp>
      <p:sp>
        <p:nvSpPr>
          <p:cNvPr id="69646" name="AutoShape 11"/>
          <p:cNvSpPr>
            <a:spLocks/>
          </p:cNvSpPr>
          <p:nvPr/>
        </p:nvSpPr>
        <p:spPr bwMode="auto">
          <a:xfrm>
            <a:off x="457200" y="403860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9647" name="AutoShape 12"/>
          <p:cNvSpPr>
            <a:spLocks/>
          </p:cNvSpPr>
          <p:nvPr/>
        </p:nvSpPr>
        <p:spPr bwMode="auto">
          <a:xfrm>
            <a:off x="5105400" y="403860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9648" name="AutoShape 13"/>
          <p:cNvSpPr>
            <a:spLocks/>
          </p:cNvSpPr>
          <p:nvPr/>
        </p:nvSpPr>
        <p:spPr bwMode="auto">
          <a:xfrm flipH="1">
            <a:off x="7696200" y="403860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9649" name="AutoShape 14"/>
          <p:cNvSpPr>
            <a:spLocks/>
          </p:cNvSpPr>
          <p:nvPr/>
        </p:nvSpPr>
        <p:spPr bwMode="auto">
          <a:xfrm flipH="1">
            <a:off x="2971800" y="403860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69635" name="Object 1"/>
          <p:cNvGraphicFramePr>
            <a:graphicFrameLocks noChangeAspect="1"/>
          </p:cNvGraphicFramePr>
          <p:nvPr/>
        </p:nvGraphicFramePr>
        <p:xfrm>
          <a:off x="3657600" y="4572000"/>
          <a:ext cx="938213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5" imgW="393480" imgH="368280" progId="Equation.3">
                  <p:embed/>
                </p:oleObj>
              </mc:Choice>
              <mc:Fallback>
                <p:oleObj name="Equation" r:id="rId5" imgW="3934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572000"/>
                        <a:ext cx="938213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50" name="Text Box 16"/>
          <p:cNvSpPr txBox="1">
            <a:spLocks noChangeArrowheads="1"/>
          </p:cNvSpPr>
          <p:nvPr/>
        </p:nvSpPr>
        <p:spPr bwMode="auto">
          <a:xfrm>
            <a:off x="2514600" y="381000"/>
            <a:ext cx="4149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/>
              <a:t>we only need to show</a:t>
            </a:r>
          </a:p>
        </p:txBody>
      </p:sp>
      <p:sp>
        <p:nvSpPr>
          <p:cNvPr id="69651" name="Text Box 17"/>
          <p:cNvSpPr txBox="1">
            <a:spLocks noChangeArrowheads="1"/>
          </p:cNvSpPr>
          <p:nvPr/>
        </p:nvSpPr>
        <p:spPr bwMode="auto">
          <a:xfrm>
            <a:off x="457200" y="331788"/>
            <a:ext cx="1555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sz="3600" b="1">
                <a:solidFill>
                  <a:srgbClr val="FF0000"/>
                </a:solidFill>
              </a:rPr>
              <a:t>Proof:</a:t>
            </a:r>
          </a:p>
        </p:txBody>
      </p:sp>
      <p:sp>
        <p:nvSpPr>
          <p:cNvPr id="69652" name="Text Box 18"/>
          <p:cNvSpPr txBox="1">
            <a:spLocks noChangeArrowheads="1"/>
          </p:cNvSpPr>
          <p:nvPr/>
        </p:nvSpPr>
        <p:spPr bwMode="auto">
          <a:xfrm>
            <a:off x="3657600" y="3352800"/>
            <a:ext cx="1098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/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25269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Text Box 2"/>
          <p:cNvSpPr txBox="1">
            <a:spLocks noChangeArrowheads="1"/>
          </p:cNvSpPr>
          <p:nvPr/>
        </p:nvSpPr>
        <p:spPr bwMode="auto">
          <a:xfrm>
            <a:off x="762000" y="1600200"/>
            <a:ext cx="23374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pPr algn="l" rtl="0"/>
            <a:r>
              <a:rPr lang="en-US" b="1" dirty="0">
                <a:solidFill>
                  <a:srgbClr val="FFFF00"/>
                </a:solidFill>
              </a:rPr>
              <a:t>Languages 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accepted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by NFAs</a:t>
            </a:r>
          </a:p>
        </p:txBody>
      </p:sp>
      <p:sp>
        <p:nvSpPr>
          <p:cNvPr id="70663" name="Text Box 3"/>
          <p:cNvSpPr txBox="1">
            <a:spLocks noChangeArrowheads="1"/>
          </p:cNvSpPr>
          <p:nvPr/>
        </p:nvSpPr>
        <p:spPr bwMode="auto">
          <a:xfrm>
            <a:off x="5410200" y="1905000"/>
            <a:ext cx="215956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pPr algn="l" rtl="0"/>
            <a:r>
              <a:rPr lang="en-US" b="1" dirty="0">
                <a:solidFill>
                  <a:srgbClr val="FFFF00"/>
                </a:solidFill>
              </a:rPr>
              <a:t>Regular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Languages</a:t>
            </a:r>
          </a:p>
        </p:txBody>
      </p:sp>
      <p:sp>
        <p:nvSpPr>
          <p:cNvPr id="70664" name="AutoShape 4"/>
          <p:cNvSpPr>
            <a:spLocks/>
          </p:cNvSpPr>
          <p:nvPr/>
        </p:nvSpPr>
        <p:spPr bwMode="auto">
          <a:xfrm>
            <a:off x="457200" y="160020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0665" name="AutoShape 5"/>
          <p:cNvSpPr>
            <a:spLocks/>
          </p:cNvSpPr>
          <p:nvPr/>
        </p:nvSpPr>
        <p:spPr bwMode="auto">
          <a:xfrm>
            <a:off x="5105400" y="160020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0666" name="AutoShape 6"/>
          <p:cNvSpPr>
            <a:spLocks/>
          </p:cNvSpPr>
          <p:nvPr/>
        </p:nvSpPr>
        <p:spPr bwMode="auto">
          <a:xfrm flipH="1">
            <a:off x="7696200" y="160020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0667" name="AutoShape 7"/>
          <p:cNvSpPr>
            <a:spLocks/>
          </p:cNvSpPr>
          <p:nvPr/>
        </p:nvSpPr>
        <p:spPr bwMode="auto">
          <a:xfrm flipH="1">
            <a:off x="2971800" y="160020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0658" name="Object 0"/>
          <p:cNvGraphicFramePr>
            <a:graphicFrameLocks noChangeAspect="1"/>
          </p:cNvGraphicFramePr>
          <p:nvPr/>
        </p:nvGraphicFramePr>
        <p:xfrm>
          <a:off x="3657600" y="2133600"/>
          <a:ext cx="938213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3" imgW="393480" imgH="368280" progId="Equation.3">
                  <p:embed/>
                </p:oleObj>
              </mc:Choice>
              <mc:Fallback>
                <p:oleObj name="Equation" r:id="rId3" imgW="3934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133600"/>
                        <a:ext cx="938213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8" name="Text Box 9"/>
          <p:cNvSpPr txBox="1">
            <a:spLocks noChangeArrowheads="1"/>
          </p:cNvSpPr>
          <p:nvPr/>
        </p:nvSpPr>
        <p:spPr bwMode="auto">
          <a:xfrm>
            <a:off x="2819400" y="304800"/>
            <a:ext cx="2614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Proof-Step 1</a:t>
            </a:r>
          </a:p>
        </p:txBody>
      </p:sp>
      <p:sp>
        <p:nvSpPr>
          <p:cNvPr id="70669" name="Text Box 11"/>
          <p:cNvSpPr txBox="1">
            <a:spLocks noChangeArrowheads="1"/>
          </p:cNvSpPr>
          <p:nvPr/>
        </p:nvSpPr>
        <p:spPr bwMode="auto">
          <a:xfrm>
            <a:off x="816293" y="3886200"/>
            <a:ext cx="61718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pPr algn="l" rtl="0"/>
            <a:r>
              <a:rPr lang="en-US" b="1" dirty="0">
                <a:solidFill>
                  <a:srgbClr val="00B0F0"/>
                </a:solidFill>
              </a:rPr>
              <a:t>Every DFA is trivially an NFA</a:t>
            </a:r>
          </a:p>
        </p:txBody>
      </p:sp>
      <p:sp>
        <p:nvSpPr>
          <p:cNvPr id="70670" name="Text Box 12"/>
          <p:cNvSpPr txBox="1">
            <a:spLocks noChangeArrowheads="1"/>
          </p:cNvSpPr>
          <p:nvPr/>
        </p:nvSpPr>
        <p:spPr bwMode="auto">
          <a:xfrm>
            <a:off x="1219200" y="5105400"/>
            <a:ext cx="734688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pPr algn="l" rtl="0"/>
            <a:r>
              <a:rPr lang="en-US" b="1" dirty="0">
                <a:solidFill>
                  <a:srgbClr val="00B0F0"/>
                </a:solidFill>
              </a:rPr>
              <a:t>Any language</a:t>
            </a:r>
            <a:r>
              <a:rPr lang="en-US" dirty="0"/>
              <a:t>      </a:t>
            </a:r>
            <a:r>
              <a:rPr lang="en-US" b="1" dirty="0">
                <a:solidFill>
                  <a:srgbClr val="00B0F0"/>
                </a:solidFill>
              </a:rPr>
              <a:t>accepted by a DFA</a:t>
            </a:r>
          </a:p>
          <a:p>
            <a:pPr algn="l" rtl="0"/>
            <a:r>
              <a:rPr lang="en-US" b="1" dirty="0">
                <a:solidFill>
                  <a:srgbClr val="00B0F0"/>
                </a:solidFill>
              </a:rPr>
              <a:t>is also accepted by an NFA</a:t>
            </a:r>
          </a:p>
        </p:txBody>
      </p:sp>
      <p:sp>
        <p:nvSpPr>
          <p:cNvPr id="70671" name="AutoShape 13"/>
          <p:cNvSpPr>
            <a:spLocks noChangeArrowheads="1"/>
          </p:cNvSpPr>
          <p:nvPr/>
        </p:nvSpPr>
        <p:spPr bwMode="auto">
          <a:xfrm>
            <a:off x="3581400" y="4572000"/>
            <a:ext cx="485775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0659" name="Object 1"/>
          <p:cNvGraphicFramePr>
            <a:graphicFrameLocks noChangeAspect="1"/>
          </p:cNvGraphicFramePr>
          <p:nvPr/>
        </p:nvGraphicFramePr>
        <p:xfrm>
          <a:off x="3962400" y="5181600"/>
          <a:ext cx="330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5" imgW="330120" imgH="393480" progId="Equation.3">
                  <p:embed/>
                </p:oleObj>
              </mc:Choice>
              <mc:Fallback>
                <p:oleObj name="Equation" r:id="rId5" imgW="330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181600"/>
                        <a:ext cx="330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768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6" name="Text Box 2"/>
          <p:cNvSpPr txBox="1">
            <a:spLocks noChangeArrowheads="1"/>
          </p:cNvSpPr>
          <p:nvPr/>
        </p:nvSpPr>
        <p:spPr bwMode="auto">
          <a:xfrm>
            <a:off x="762000" y="1600200"/>
            <a:ext cx="23374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pPr algn="l" rtl="0"/>
            <a:r>
              <a:rPr lang="en-US" b="1" dirty="0">
                <a:solidFill>
                  <a:srgbClr val="FFFF00"/>
                </a:solidFill>
              </a:rPr>
              <a:t>Languages 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accepted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by NFAs</a:t>
            </a:r>
          </a:p>
        </p:txBody>
      </p:sp>
      <p:sp>
        <p:nvSpPr>
          <p:cNvPr id="71687" name="Text Box 3"/>
          <p:cNvSpPr txBox="1">
            <a:spLocks noChangeArrowheads="1"/>
          </p:cNvSpPr>
          <p:nvPr/>
        </p:nvSpPr>
        <p:spPr bwMode="auto">
          <a:xfrm>
            <a:off x="5410200" y="1905000"/>
            <a:ext cx="215956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pPr algn="l" rtl="0"/>
            <a:r>
              <a:rPr lang="en-US" b="1" dirty="0">
                <a:solidFill>
                  <a:srgbClr val="FFFF00"/>
                </a:solidFill>
              </a:rPr>
              <a:t>Regular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Languages</a:t>
            </a:r>
          </a:p>
        </p:txBody>
      </p:sp>
      <p:sp>
        <p:nvSpPr>
          <p:cNvPr id="71688" name="AutoShape 4"/>
          <p:cNvSpPr>
            <a:spLocks/>
          </p:cNvSpPr>
          <p:nvPr/>
        </p:nvSpPr>
        <p:spPr bwMode="auto">
          <a:xfrm>
            <a:off x="457200" y="160020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1689" name="AutoShape 5"/>
          <p:cNvSpPr>
            <a:spLocks/>
          </p:cNvSpPr>
          <p:nvPr/>
        </p:nvSpPr>
        <p:spPr bwMode="auto">
          <a:xfrm>
            <a:off x="5105400" y="160020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1690" name="AutoShape 6"/>
          <p:cNvSpPr>
            <a:spLocks/>
          </p:cNvSpPr>
          <p:nvPr/>
        </p:nvSpPr>
        <p:spPr bwMode="auto">
          <a:xfrm flipH="1">
            <a:off x="7696200" y="160020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1691" name="AutoShape 7"/>
          <p:cNvSpPr>
            <a:spLocks/>
          </p:cNvSpPr>
          <p:nvPr/>
        </p:nvSpPr>
        <p:spPr bwMode="auto">
          <a:xfrm flipH="1">
            <a:off x="2971800" y="1600200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1682" name="Object 0"/>
          <p:cNvGraphicFramePr>
            <a:graphicFrameLocks noChangeAspect="1"/>
          </p:cNvGraphicFramePr>
          <p:nvPr/>
        </p:nvGraphicFramePr>
        <p:xfrm>
          <a:off x="3657600" y="2133600"/>
          <a:ext cx="938213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3" imgW="393480" imgH="368280" progId="Equation.3">
                  <p:embed/>
                </p:oleObj>
              </mc:Choice>
              <mc:Fallback>
                <p:oleObj name="Equation" r:id="rId3" imgW="3934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133600"/>
                        <a:ext cx="938213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2" name="Text Box 9"/>
          <p:cNvSpPr txBox="1">
            <a:spLocks noChangeArrowheads="1"/>
          </p:cNvSpPr>
          <p:nvPr/>
        </p:nvSpPr>
        <p:spPr bwMode="auto">
          <a:xfrm>
            <a:off x="3352800" y="304800"/>
            <a:ext cx="2679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Proof-Step 2</a:t>
            </a:r>
          </a:p>
        </p:txBody>
      </p:sp>
      <p:sp>
        <p:nvSpPr>
          <p:cNvPr id="71693" name="Text Box 11"/>
          <p:cNvSpPr txBox="1">
            <a:spLocks noChangeArrowheads="1"/>
          </p:cNvSpPr>
          <p:nvPr/>
        </p:nvSpPr>
        <p:spPr bwMode="auto">
          <a:xfrm>
            <a:off x="1066800" y="3581400"/>
            <a:ext cx="67890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pPr algn="l" rtl="0"/>
            <a:r>
              <a:rPr lang="en-US" b="1" dirty="0">
                <a:solidFill>
                  <a:srgbClr val="00B0F0"/>
                </a:solidFill>
              </a:rPr>
              <a:t>Any NFA can be converted to an</a:t>
            </a:r>
          </a:p>
          <a:p>
            <a:pPr algn="l" rtl="0"/>
            <a:r>
              <a:rPr lang="en-US" b="1" dirty="0">
                <a:solidFill>
                  <a:srgbClr val="00B0F0"/>
                </a:solidFill>
              </a:rPr>
              <a:t>equivalent DFA</a:t>
            </a:r>
          </a:p>
        </p:txBody>
      </p:sp>
      <p:sp>
        <p:nvSpPr>
          <p:cNvPr id="71694" name="Text Box 12"/>
          <p:cNvSpPr txBox="1">
            <a:spLocks noChangeArrowheads="1"/>
          </p:cNvSpPr>
          <p:nvPr/>
        </p:nvSpPr>
        <p:spPr bwMode="auto">
          <a:xfrm>
            <a:off x="1127125" y="5359400"/>
            <a:ext cx="759855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pPr algn="l" rtl="0"/>
            <a:r>
              <a:rPr lang="en-US" b="1" dirty="0">
                <a:solidFill>
                  <a:srgbClr val="00B0F0"/>
                </a:solidFill>
              </a:rPr>
              <a:t>Any language</a:t>
            </a:r>
            <a:r>
              <a:rPr lang="en-US" dirty="0"/>
              <a:t>      </a:t>
            </a:r>
            <a:r>
              <a:rPr lang="en-US" b="1" dirty="0">
                <a:solidFill>
                  <a:srgbClr val="00B0F0"/>
                </a:solidFill>
              </a:rPr>
              <a:t>accepted by an NFA</a:t>
            </a:r>
          </a:p>
          <a:p>
            <a:pPr algn="l" rtl="0"/>
            <a:r>
              <a:rPr lang="en-US" b="1" dirty="0">
                <a:solidFill>
                  <a:srgbClr val="00B0F0"/>
                </a:solidFill>
              </a:rPr>
              <a:t>is also accepted by a DFA</a:t>
            </a:r>
          </a:p>
        </p:txBody>
      </p:sp>
      <p:graphicFrame>
        <p:nvGraphicFramePr>
          <p:cNvPr id="71683" name="Object 1"/>
          <p:cNvGraphicFramePr>
            <a:graphicFrameLocks noChangeAspect="1"/>
          </p:cNvGraphicFramePr>
          <p:nvPr/>
        </p:nvGraphicFramePr>
        <p:xfrm>
          <a:off x="3810000" y="5410200"/>
          <a:ext cx="330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5" imgW="330120" imgH="393480" progId="Equation.3">
                  <p:embed/>
                </p:oleObj>
              </mc:Choice>
              <mc:Fallback>
                <p:oleObj name="Equation" r:id="rId5" imgW="330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410200"/>
                        <a:ext cx="330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5" name="AutoShape 14"/>
          <p:cNvSpPr>
            <a:spLocks noChangeArrowheads="1"/>
          </p:cNvSpPr>
          <p:nvPr/>
        </p:nvSpPr>
        <p:spPr bwMode="auto">
          <a:xfrm>
            <a:off x="4114800" y="4648200"/>
            <a:ext cx="485775" cy="609600"/>
          </a:xfrm>
          <a:prstGeom prst="downArrow">
            <a:avLst>
              <a:gd name="adj1" fmla="val 50000"/>
              <a:gd name="adj2" fmla="val 3137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7434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Conversion NFA to DFA</a:t>
            </a:r>
          </a:p>
        </p:txBody>
      </p:sp>
      <p:sp>
        <p:nvSpPr>
          <p:cNvPr id="727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  </a:t>
            </a:r>
          </a:p>
        </p:txBody>
      </p:sp>
      <p:sp>
        <p:nvSpPr>
          <p:cNvPr id="72720" name="Oval 4"/>
          <p:cNvSpPr>
            <a:spLocks noChangeArrowheads="1"/>
          </p:cNvSpPr>
          <p:nvPr/>
        </p:nvSpPr>
        <p:spPr bwMode="auto">
          <a:xfrm>
            <a:off x="2655912" y="2226692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2721" name="Oval 5"/>
          <p:cNvSpPr>
            <a:spLocks noChangeArrowheads="1"/>
          </p:cNvSpPr>
          <p:nvPr/>
        </p:nvSpPr>
        <p:spPr bwMode="auto">
          <a:xfrm>
            <a:off x="4713312" y="2226692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2722" name="Oval 6"/>
          <p:cNvSpPr>
            <a:spLocks noChangeArrowheads="1"/>
          </p:cNvSpPr>
          <p:nvPr/>
        </p:nvSpPr>
        <p:spPr bwMode="auto">
          <a:xfrm>
            <a:off x="6770712" y="2226692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2723" name="Line 7"/>
          <p:cNvSpPr>
            <a:spLocks noChangeShapeType="1"/>
          </p:cNvSpPr>
          <p:nvPr/>
        </p:nvSpPr>
        <p:spPr bwMode="auto">
          <a:xfrm>
            <a:off x="3265512" y="2531492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2724" name="Line 8"/>
          <p:cNvSpPr>
            <a:spLocks noChangeShapeType="1"/>
          </p:cNvSpPr>
          <p:nvPr/>
        </p:nvSpPr>
        <p:spPr bwMode="auto">
          <a:xfrm>
            <a:off x="5399112" y="2531492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2725" name="Oval 9"/>
          <p:cNvSpPr>
            <a:spLocks noChangeArrowheads="1"/>
          </p:cNvSpPr>
          <p:nvPr/>
        </p:nvSpPr>
        <p:spPr bwMode="auto">
          <a:xfrm>
            <a:off x="4637112" y="2150492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2726" name="Freeform 10"/>
          <p:cNvSpPr>
            <a:spLocks/>
          </p:cNvSpPr>
          <p:nvPr/>
        </p:nvSpPr>
        <p:spPr bwMode="auto">
          <a:xfrm>
            <a:off x="4599012" y="1591692"/>
            <a:ext cx="762000" cy="635000"/>
          </a:xfrm>
          <a:custGeom>
            <a:avLst/>
            <a:gdLst>
              <a:gd name="T0" fmla="*/ 190500 w 480"/>
              <a:gd name="T1" fmla="*/ 635000 h 400"/>
              <a:gd name="T2" fmla="*/ 38100 w 480"/>
              <a:gd name="T3" fmla="*/ 177800 h 400"/>
              <a:gd name="T4" fmla="*/ 419100 w 480"/>
              <a:gd name="T5" fmla="*/ 25400 h 400"/>
              <a:gd name="T6" fmla="*/ 723900 w 480"/>
              <a:gd name="T7" fmla="*/ 101600 h 400"/>
              <a:gd name="T8" fmla="*/ 647700 w 480"/>
              <a:gd name="T9" fmla="*/ 635000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400"/>
              <a:gd name="T17" fmla="*/ 480 w 480"/>
              <a:gd name="T18" fmla="*/ 400 h 4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400">
                <a:moveTo>
                  <a:pt x="120" y="400"/>
                </a:moveTo>
                <a:cubicBezTo>
                  <a:pt x="60" y="288"/>
                  <a:pt x="0" y="176"/>
                  <a:pt x="24" y="112"/>
                </a:cubicBezTo>
                <a:cubicBezTo>
                  <a:pt x="48" y="48"/>
                  <a:pt x="192" y="24"/>
                  <a:pt x="264" y="16"/>
                </a:cubicBezTo>
                <a:cubicBezTo>
                  <a:pt x="336" y="8"/>
                  <a:pt x="432" y="0"/>
                  <a:pt x="456" y="64"/>
                </a:cubicBezTo>
                <a:cubicBezTo>
                  <a:pt x="480" y="128"/>
                  <a:pt x="444" y="264"/>
                  <a:pt x="408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2727" name="Freeform 11"/>
          <p:cNvSpPr>
            <a:spLocks/>
          </p:cNvSpPr>
          <p:nvPr/>
        </p:nvSpPr>
        <p:spPr bwMode="auto">
          <a:xfrm>
            <a:off x="2960712" y="2760092"/>
            <a:ext cx="3898900" cy="596900"/>
          </a:xfrm>
          <a:custGeom>
            <a:avLst/>
            <a:gdLst>
              <a:gd name="T0" fmla="*/ 3886200 w 2456"/>
              <a:gd name="T1" fmla="*/ 0 h 376"/>
              <a:gd name="T2" fmla="*/ 3352800 w 2456"/>
              <a:gd name="T3" fmla="*/ 457200 h 376"/>
              <a:gd name="T4" fmla="*/ 609600 w 2456"/>
              <a:gd name="T5" fmla="*/ 533400 h 376"/>
              <a:gd name="T6" fmla="*/ 0 w 2456"/>
              <a:gd name="T7" fmla="*/ 76200 h 376"/>
              <a:gd name="T8" fmla="*/ 0 60000 65536"/>
              <a:gd name="T9" fmla="*/ 0 60000 65536"/>
              <a:gd name="T10" fmla="*/ 0 60000 65536"/>
              <a:gd name="T11" fmla="*/ 0 60000 65536"/>
              <a:gd name="T12" fmla="*/ 0 w 2456"/>
              <a:gd name="T13" fmla="*/ 0 h 376"/>
              <a:gd name="T14" fmla="*/ 2456 w 2456"/>
              <a:gd name="T15" fmla="*/ 376 h 3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56" h="376">
                <a:moveTo>
                  <a:pt x="2448" y="0"/>
                </a:moveTo>
                <a:cubicBezTo>
                  <a:pt x="2452" y="116"/>
                  <a:pt x="2456" y="232"/>
                  <a:pt x="2112" y="288"/>
                </a:cubicBezTo>
                <a:cubicBezTo>
                  <a:pt x="1768" y="344"/>
                  <a:pt x="736" y="376"/>
                  <a:pt x="384" y="336"/>
                </a:cubicBezTo>
                <a:cubicBezTo>
                  <a:pt x="32" y="296"/>
                  <a:pt x="16" y="172"/>
                  <a:pt x="0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2728" name="Line 12"/>
          <p:cNvSpPr>
            <a:spLocks noChangeShapeType="1"/>
          </p:cNvSpPr>
          <p:nvPr/>
        </p:nvSpPr>
        <p:spPr bwMode="auto">
          <a:xfrm>
            <a:off x="2122512" y="253149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270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288743"/>
              </p:ext>
            </p:extLst>
          </p:nvPr>
        </p:nvGraphicFramePr>
        <p:xfrm>
          <a:off x="3798912" y="2226692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3" imgW="266400" imgH="279360" progId="Equation.3">
                  <p:embed/>
                </p:oleObj>
              </mc:Choice>
              <mc:Fallback>
                <p:oleObj name="Equation" r:id="rId3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912" y="2226692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905428"/>
              </p:ext>
            </p:extLst>
          </p:nvPr>
        </p:nvGraphicFramePr>
        <p:xfrm>
          <a:off x="5551512" y="2912492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5" imgW="253800" imgH="393480" progId="Equation.3">
                  <p:embed/>
                </p:oleObj>
              </mc:Choice>
              <mc:Fallback>
                <p:oleObj name="Equation" r:id="rId5" imgW="253800" imgH="3934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512" y="2912492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2873620"/>
              </p:ext>
            </p:extLst>
          </p:nvPr>
        </p:nvGraphicFramePr>
        <p:xfrm>
          <a:off x="5399112" y="1540892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7" imgW="266400" imgH="279360" progId="Equation.3">
                  <p:embed/>
                </p:oleObj>
              </mc:Choice>
              <mc:Fallback>
                <p:oleObj name="Equation" r:id="rId7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9112" y="1540892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514248"/>
              </p:ext>
            </p:extLst>
          </p:nvPr>
        </p:nvGraphicFramePr>
        <p:xfrm>
          <a:off x="5932512" y="2150492"/>
          <a:ext cx="3032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8" imgW="304560" imgH="380880" progId="Equation.3">
                  <p:embed/>
                </p:oleObj>
              </mc:Choice>
              <mc:Fallback>
                <p:oleObj name="Equation" r:id="rId8" imgW="304560" imgH="3808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2512" y="2150492"/>
                        <a:ext cx="3032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821377"/>
              </p:ext>
            </p:extLst>
          </p:nvPr>
        </p:nvGraphicFramePr>
        <p:xfrm>
          <a:off x="2732112" y="2226692"/>
          <a:ext cx="4302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10" imgW="431640" imgH="533160" progId="Equation.3">
                  <p:embed/>
                </p:oleObj>
              </mc:Choice>
              <mc:Fallback>
                <p:oleObj name="Equation" r:id="rId10" imgW="431640" imgH="5331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112" y="2226692"/>
                        <a:ext cx="4302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1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812403"/>
              </p:ext>
            </p:extLst>
          </p:nvPr>
        </p:nvGraphicFramePr>
        <p:xfrm>
          <a:off x="4819675" y="2231455"/>
          <a:ext cx="368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12" imgW="368280" imgH="520560" progId="Equation.3">
                  <p:embed/>
                </p:oleObj>
              </mc:Choice>
              <mc:Fallback>
                <p:oleObj name="Equation" r:id="rId12" imgW="368280" imgH="5205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75" y="2231455"/>
                        <a:ext cx="3683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2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119579"/>
              </p:ext>
            </p:extLst>
          </p:nvPr>
        </p:nvGraphicFramePr>
        <p:xfrm>
          <a:off x="6840562" y="2231455"/>
          <a:ext cx="4429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14" imgW="444240" imgH="520560" progId="Equation.3">
                  <p:embed/>
                </p:oleObj>
              </mc:Choice>
              <mc:Fallback>
                <p:oleObj name="Equation" r:id="rId14" imgW="444240" imgH="5205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0562" y="2231455"/>
                        <a:ext cx="44291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29" name="Text Box 20"/>
          <p:cNvSpPr txBox="1">
            <a:spLocks noChangeArrowheads="1"/>
          </p:cNvSpPr>
          <p:nvPr/>
        </p:nvSpPr>
        <p:spPr bwMode="auto">
          <a:xfrm>
            <a:off x="963637" y="1566292"/>
            <a:ext cx="1057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/>
              <a:t>NFA</a:t>
            </a:r>
            <a:endParaRPr lang="en-US"/>
          </a:p>
        </p:txBody>
      </p:sp>
      <p:sp>
        <p:nvSpPr>
          <p:cNvPr id="72730" name="Text Box 21"/>
          <p:cNvSpPr txBox="1">
            <a:spLocks noChangeArrowheads="1"/>
          </p:cNvSpPr>
          <p:nvPr/>
        </p:nvSpPr>
        <p:spPr bwMode="auto">
          <a:xfrm>
            <a:off x="1108720" y="4061048"/>
            <a:ext cx="1020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/>
              <a:t>DFA</a:t>
            </a:r>
            <a:endParaRPr lang="en-US"/>
          </a:p>
        </p:txBody>
      </p:sp>
      <p:sp>
        <p:nvSpPr>
          <p:cNvPr id="72731" name="Oval 22"/>
          <p:cNvSpPr>
            <a:spLocks noChangeArrowheads="1"/>
          </p:cNvSpPr>
          <p:nvPr/>
        </p:nvSpPr>
        <p:spPr bwMode="auto">
          <a:xfrm>
            <a:off x="2785120" y="4670648"/>
            <a:ext cx="1066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271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54219"/>
              </p:ext>
            </p:extLst>
          </p:nvPr>
        </p:nvGraphicFramePr>
        <p:xfrm>
          <a:off x="2937520" y="4899248"/>
          <a:ext cx="7731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16" imgW="774360" imgH="533160" progId="Equation.3">
                  <p:embed/>
                </p:oleObj>
              </mc:Choice>
              <mc:Fallback>
                <p:oleObj name="Equation" r:id="rId16" imgW="774360" imgH="5331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7520" y="4899248"/>
                        <a:ext cx="7731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32" name="Line 24"/>
          <p:cNvSpPr>
            <a:spLocks noChangeShapeType="1"/>
          </p:cNvSpPr>
          <p:nvPr/>
        </p:nvSpPr>
        <p:spPr bwMode="auto">
          <a:xfrm>
            <a:off x="2251720" y="520404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271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821064"/>
              </p:ext>
            </p:extLst>
          </p:nvPr>
        </p:nvGraphicFramePr>
        <p:xfrm>
          <a:off x="2046312" y="1617092"/>
          <a:ext cx="54451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18" imgW="545760" imgH="393480" progId="Equation.3">
                  <p:embed/>
                </p:oleObj>
              </mc:Choice>
              <mc:Fallback>
                <p:oleObj name="Equation" r:id="rId18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312" y="1617092"/>
                        <a:ext cx="54451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5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404155"/>
              </p:ext>
            </p:extLst>
          </p:nvPr>
        </p:nvGraphicFramePr>
        <p:xfrm>
          <a:off x="2175520" y="4137248"/>
          <a:ext cx="64611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20" imgW="647640" imgH="431640" progId="Equation.3">
                  <p:embed/>
                </p:oleObj>
              </mc:Choice>
              <mc:Fallback>
                <p:oleObj name="Equation" r:id="rId20" imgW="647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5520" y="4137248"/>
                        <a:ext cx="64611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67744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73746" name="Oval 4"/>
          <p:cNvSpPr>
            <a:spLocks noChangeArrowheads="1"/>
          </p:cNvSpPr>
          <p:nvPr/>
        </p:nvSpPr>
        <p:spPr bwMode="auto">
          <a:xfrm>
            <a:off x="3087960" y="193866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3747" name="Oval 5"/>
          <p:cNvSpPr>
            <a:spLocks noChangeArrowheads="1"/>
          </p:cNvSpPr>
          <p:nvPr/>
        </p:nvSpPr>
        <p:spPr bwMode="auto">
          <a:xfrm>
            <a:off x="5145360" y="193866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3748" name="Oval 6"/>
          <p:cNvSpPr>
            <a:spLocks noChangeArrowheads="1"/>
          </p:cNvSpPr>
          <p:nvPr/>
        </p:nvSpPr>
        <p:spPr bwMode="auto">
          <a:xfrm>
            <a:off x="7202760" y="193866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3749" name="Line 7"/>
          <p:cNvSpPr>
            <a:spLocks noChangeShapeType="1"/>
          </p:cNvSpPr>
          <p:nvPr/>
        </p:nvSpPr>
        <p:spPr bwMode="auto">
          <a:xfrm>
            <a:off x="3697560" y="224346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3750" name="Line 8"/>
          <p:cNvSpPr>
            <a:spLocks noChangeShapeType="1"/>
          </p:cNvSpPr>
          <p:nvPr/>
        </p:nvSpPr>
        <p:spPr bwMode="auto">
          <a:xfrm>
            <a:off x="5831160" y="224346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3751" name="Oval 9"/>
          <p:cNvSpPr>
            <a:spLocks noChangeArrowheads="1"/>
          </p:cNvSpPr>
          <p:nvPr/>
        </p:nvSpPr>
        <p:spPr bwMode="auto">
          <a:xfrm>
            <a:off x="5069160" y="186246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3752" name="Freeform 10"/>
          <p:cNvSpPr>
            <a:spLocks/>
          </p:cNvSpPr>
          <p:nvPr/>
        </p:nvSpPr>
        <p:spPr bwMode="auto">
          <a:xfrm>
            <a:off x="5031060" y="1303660"/>
            <a:ext cx="762000" cy="635000"/>
          </a:xfrm>
          <a:custGeom>
            <a:avLst/>
            <a:gdLst>
              <a:gd name="T0" fmla="*/ 190500 w 480"/>
              <a:gd name="T1" fmla="*/ 635000 h 400"/>
              <a:gd name="T2" fmla="*/ 38100 w 480"/>
              <a:gd name="T3" fmla="*/ 177800 h 400"/>
              <a:gd name="T4" fmla="*/ 419100 w 480"/>
              <a:gd name="T5" fmla="*/ 25400 h 400"/>
              <a:gd name="T6" fmla="*/ 723900 w 480"/>
              <a:gd name="T7" fmla="*/ 101600 h 400"/>
              <a:gd name="T8" fmla="*/ 647700 w 480"/>
              <a:gd name="T9" fmla="*/ 635000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400"/>
              <a:gd name="T17" fmla="*/ 480 w 480"/>
              <a:gd name="T18" fmla="*/ 400 h 4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400">
                <a:moveTo>
                  <a:pt x="120" y="400"/>
                </a:moveTo>
                <a:cubicBezTo>
                  <a:pt x="60" y="288"/>
                  <a:pt x="0" y="176"/>
                  <a:pt x="24" y="112"/>
                </a:cubicBezTo>
                <a:cubicBezTo>
                  <a:pt x="48" y="48"/>
                  <a:pt x="192" y="24"/>
                  <a:pt x="264" y="16"/>
                </a:cubicBezTo>
                <a:cubicBezTo>
                  <a:pt x="336" y="8"/>
                  <a:pt x="432" y="0"/>
                  <a:pt x="456" y="64"/>
                </a:cubicBezTo>
                <a:cubicBezTo>
                  <a:pt x="480" y="128"/>
                  <a:pt x="444" y="264"/>
                  <a:pt x="408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3753" name="Freeform 11"/>
          <p:cNvSpPr>
            <a:spLocks/>
          </p:cNvSpPr>
          <p:nvPr/>
        </p:nvSpPr>
        <p:spPr bwMode="auto">
          <a:xfrm>
            <a:off x="3392760" y="2472060"/>
            <a:ext cx="3898900" cy="596900"/>
          </a:xfrm>
          <a:custGeom>
            <a:avLst/>
            <a:gdLst>
              <a:gd name="T0" fmla="*/ 3886200 w 2456"/>
              <a:gd name="T1" fmla="*/ 0 h 376"/>
              <a:gd name="T2" fmla="*/ 3352800 w 2456"/>
              <a:gd name="T3" fmla="*/ 457200 h 376"/>
              <a:gd name="T4" fmla="*/ 609600 w 2456"/>
              <a:gd name="T5" fmla="*/ 533400 h 376"/>
              <a:gd name="T6" fmla="*/ 0 w 2456"/>
              <a:gd name="T7" fmla="*/ 76200 h 376"/>
              <a:gd name="T8" fmla="*/ 0 60000 65536"/>
              <a:gd name="T9" fmla="*/ 0 60000 65536"/>
              <a:gd name="T10" fmla="*/ 0 60000 65536"/>
              <a:gd name="T11" fmla="*/ 0 60000 65536"/>
              <a:gd name="T12" fmla="*/ 0 w 2456"/>
              <a:gd name="T13" fmla="*/ 0 h 376"/>
              <a:gd name="T14" fmla="*/ 2456 w 2456"/>
              <a:gd name="T15" fmla="*/ 376 h 3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56" h="376">
                <a:moveTo>
                  <a:pt x="2448" y="0"/>
                </a:moveTo>
                <a:cubicBezTo>
                  <a:pt x="2452" y="116"/>
                  <a:pt x="2456" y="232"/>
                  <a:pt x="2112" y="288"/>
                </a:cubicBezTo>
                <a:cubicBezTo>
                  <a:pt x="1768" y="344"/>
                  <a:pt x="736" y="376"/>
                  <a:pt x="384" y="336"/>
                </a:cubicBezTo>
                <a:cubicBezTo>
                  <a:pt x="32" y="296"/>
                  <a:pt x="16" y="172"/>
                  <a:pt x="0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3754" name="Line 12"/>
          <p:cNvSpPr>
            <a:spLocks noChangeShapeType="1"/>
          </p:cNvSpPr>
          <p:nvPr/>
        </p:nvSpPr>
        <p:spPr bwMode="auto">
          <a:xfrm>
            <a:off x="2554560" y="224346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373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266473"/>
              </p:ext>
            </p:extLst>
          </p:nvPr>
        </p:nvGraphicFramePr>
        <p:xfrm>
          <a:off x="4230960" y="193866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3" imgW="266400" imgH="279360" progId="Equation.3">
                  <p:embed/>
                </p:oleObj>
              </mc:Choice>
              <mc:Fallback>
                <p:oleObj name="Equation" r:id="rId3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0960" y="193866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632358"/>
              </p:ext>
            </p:extLst>
          </p:nvPr>
        </p:nvGraphicFramePr>
        <p:xfrm>
          <a:off x="5983560" y="262446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5" imgW="253800" imgH="393480" progId="Equation.3">
                  <p:embed/>
                </p:oleObj>
              </mc:Choice>
              <mc:Fallback>
                <p:oleObj name="Equation" r:id="rId5" imgW="253800" imgH="3934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3560" y="262446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695299"/>
              </p:ext>
            </p:extLst>
          </p:nvPr>
        </p:nvGraphicFramePr>
        <p:xfrm>
          <a:off x="5831160" y="125286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7" imgW="266400" imgH="279360" progId="Equation.3">
                  <p:embed/>
                </p:oleObj>
              </mc:Choice>
              <mc:Fallback>
                <p:oleObj name="Equation" r:id="rId7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1160" y="125286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3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479597"/>
              </p:ext>
            </p:extLst>
          </p:nvPr>
        </p:nvGraphicFramePr>
        <p:xfrm>
          <a:off x="6364560" y="1862460"/>
          <a:ext cx="3032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8" imgW="304560" imgH="380880" progId="Equation.3">
                  <p:embed/>
                </p:oleObj>
              </mc:Choice>
              <mc:Fallback>
                <p:oleObj name="Equation" r:id="rId8" imgW="304560" imgH="3808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4560" y="1862460"/>
                        <a:ext cx="3032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112310"/>
              </p:ext>
            </p:extLst>
          </p:nvPr>
        </p:nvGraphicFramePr>
        <p:xfrm>
          <a:off x="3164160" y="1938660"/>
          <a:ext cx="4302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10" imgW="431640" imgH="533160" progId="Equation.3">
                  <p:embed/>
                </p:oleObj>
              </mc:Choice>
              <mc:Fallback>
                <p:oleObj name="Equation" r:id="rId10" imgW="431640" imgH="5331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4160" y="1938660"/>
                        <a:ext cx="4302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5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967160"/>
              </p:ext>
            </p:extLst>
          </p:nvPr>
        </p:nvGraphicFramePr>
        <p:xfrm>
          <a:off x="5251723" y="1943423"/>
          <a:ext cx="368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12" imgW="368280" imgH="520560" progId="Equation.3">
                  <p:embed/>
                </p:oleObj>
              </mc:Choice>
              <mc:Fallback>
                <p:oleObj name="Equation" r:id="rId12" imgW="368280" imgH="5205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1723" y="1943423"/>
                        <a:ext cx="3683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038463"/>
              </p:ext>
            </p:extLst>
          </p:nvPr>
        </p:nvGraphicFramePr>
        <p:xfrm>
          <a:off x="7272610" y="1943423"/>
          <a:ext cx="4429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14" imgW="444240" imgH="520560" progId="Equation.3">
                  <p:embed/>
                </p:oleObj>
              </mc:Choice>
              <mc:Fallback>
                <p:oleObj name="Equation" r:id="rId14" imgW="444240" imgH="5205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2610" y="1943423"/>
                        <a:ext cx="44291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55" name="Text Box 20"/>
          <p:cNvSpPr txBox="1">
            <a:spLocks noChangeArrowheads="1"/>
          </p:cNvSpPr>
          <p:nvPr/>
        </p:nvSpPr>
        <p:spPr bwMode="auto">
          <a:xfrm>
            <a:off x="1395685" y="1278260"/>
            <a:ext cx="1057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/>
              <a:t>NFA</a:t>
            </a:r>
            <a:endParaRPr lang="en-US"/>
          </a:p>
        </p:txBody>
      </p:sp>
      <p:sp>
        <p:nvSpPr>
          <p:cNvPr id="73756" name="Text Box 21"/>
          <p:cNvSpPr txBox="1">
            <a:spLocks noChangeArrowheads="1"/>
          </p:cNvSpPr>
          <p:nvPr/>
        </p:nvSpPr>
        <p:spPr bwMode="auto">
          <a:xfrm>
            <a:off x="1572344" y="3904456"/>
            <a:ext cx="1020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/>
              <a:t>DFA</a:t>
            </a:r>
            <a:endParaRPr lang="en-US"/>
          </a:p>
        </p:txBody>
      </p:sp>
      <p:sp>
        <p:nvSpPr>
          <p:cNvPr id="73757" name="Oval 22"/>
          <p:cNvSpPr>
            <a:spLocks noChangeArrowheads="1"/>
          </p:cNvSpPr>
          <p:nvPr/>
        </p:nvSpPr>
        <p:spPr bwMode="auto">
          <a:xfrm>
            <a:off x="3248744" y="4514056"/>
            <a:ext cx="1066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373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688378"/>
              </p:ext>
            </p:extLst>
          </p:nvPr>
        </p:nvGraphicFramePr>
        <p:xfrm>
          <a:off x="3401144" y="4742656"/>
          <a:ext cx="7731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16" imgW="774360" imgH="533160" progId="Equation.3">
                  <p:embed/>
                </p:oleObj>
              </mc:Choice>
              <mc:Fallback>
                <p:oleObj name="Equation" r:id="rId16" imgW="774360" imgH="5331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1144" y="4742656"/>
                        <a:ext cx="7731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58" name="Line 24"/>
          <p:cNvSpPr>
            <a:spLocks noChangeShapeType="1"/>
          </p:cNvSpPr>
          <p:nvPr/>
        </p:nvSpPr>
        <p:spPr bwMode="auto">
          <a:xfrm>
            <a:off x="2715344" y="5047456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3759" name="Oval 25"/>
          <p:cNvSpPr>
            <a:spLocks noChangeArrowheads="1"/>
          </p:cNvSpPr>
          <p:nvPr/>
        </p:nvSpPr>
        <p:spPr bwMode="auto">
          <a:xfrm>
            <a:off x="6220544" y="4361656"/>
            <a:ext cx="1447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3760" name="Line 26"/>
          <p:cNvSpPr>
            <a:spLocks noChangeShapeType="1"/>
          </p:cNvSpPr>
          <p:nvPr/>
        </p:nvSpPr>
        <p:spPr bwMode="auto">
          <a:xfrm>
            <a:off x="4315544" y="504745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373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469983"/>
              </p:ext>
            </p:extLst>
          </p:nvPr>
        </p:nvGraphicFramePr>
        <p:xfrm>
          <a:off x="6296744" y="4818856"/>
          <a:ext cx="1320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tion" r:id="rId18" imgW="1320480" imgH="520560" progId="Equation.3">
                  <p:embed/>
                </p:oleObj>
              </mc:Choice>
              <mc:Fallback>
                <p:oleObj name="Equation" r:id="rId18" imgW="1320480" imgH="5205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6744" y="4818856"/>
                        <a:ext cx="1320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273571"/>
              </p:ext>
            </p:extLst>
          </p:nvPr>
        </p:nvGraphicFramePr>
        <p:xfrm>
          <a:off x="5077544" y="4666456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20" imgW="266400" imgH="279360" progId="Equation.3">
                  <p:embed/>
                </p:oleObj>
              </mc:Choice>
              <mc:Fallback>
                <p:oleObj name="Equation" r:id="rId20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7544" y="4666456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697610"/>
              </p:ext>
            </p:extLst>
          </p:nvPr>
        </p:nvGraphicFramePr>
        <p:xfrm>
          <a:off x="2478360" y="1329060"/>
          <a:ext cx="54451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Equation" r:id="rId21" imgW="545760" imgH="393480" progId="Equation.3">
                  <p:embed/>
                </p:oleObj>
              </mc:Choice>
              <mc:Fallback>
                <p:oleObj name="Equation" r:id="rId21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360" y="1329060"/>
                        <a:ext cx="54451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798196"/>
              </p:ext>
            </p:extLst>
          </p:nvPr>
        </p:nvGraphicFramePr>
        <p:xfrm>
          <a:off x="2639144" y="3980656"/>
          <a:ext cx="64611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tion" r:id="rId23" imgW="647640" imgH="431640" progId="Equation.3">
                  <p:embed/>
                </p:oleObj>
              </mc:Choice>
              <mc:Fallback>
                <p:oleObj name="Equation" r:id="rId23" imgW="647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9144" y="3980656"/>
                        <a:ext cx="64611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2" name="Object 31"/>
          <p:cNvGraphicFramePr>
            <a:graphicFrameLocks noChangeAspect="1"/>
          </p:cNvGraphicFramePr>
          <p:nvPr/>
        </p:nvGraphicFramePr>
        <p:xfrm>
          <a:off x="2514600" y="0"/>
          <a:ext cx="33274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Equation" r:id="rId25" imgW="1218960" imgH="241200" progId="Equation.3">
                  <p:embed/>
                </p:oleObj>
              </mc:Choice>
              <mc:Fallback>
                <p:oleObj name="Equation" r:id="rId25" imgW="1218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0"/>
                        <a:ext cx="33274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3623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  </a:t>
            </a:r>
          </a:p>
        </p:txBody>
      </p:sp>
      <p:sp>
        <p:nvSpPr>
          <p:cNvPr id="74772" name="Oval 4"/>
          <p:cNvSpPr>
            <a:spLocks noChangeArrowheads="1"/>
          </p:cNvSpPr>
          <p:nvPr/>
        </p:nvSpPr>
        <p:spPr bwMode="auto">
          <a:xfrm>
            <a:off x="2871936" y="2082676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4773" name="Oval 5"/>
          <p:cNvSpPr>
            <a:spLocks noChangeArrowheads="1"/>
          </p:cNvSpPr>
          <p:nvPr/>
        </p:nvSpPr>
        <p:spPr bwMode="auto">
          <a:xfrm>
            <a:off x="4929336" y="2082676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4774" name="Oval 6"/>
          <p:cNvSpPr>
            <a:spLocks noChangeArrowheads="1"/>
          </p:cNvSpPr>
          <p:nvPr/>
        </p:nvSpPr>
        <p:spPr bwMode="auto">
          <a:xfrm>
            <a:off x="6986736" y="2082676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4775" name="Line 7"/>
          <p:cNvSpPr>
            <a:spLocks noChangeShapeType="1"/>
          </p:cNvSpPr>
          <p:nvPr/>
        </p:nvSpPr>
        <p:spPr bwMode="auto">
          <a:xfrm>
            <a:off x="3481536" y="2387476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4776" name="Line 8"/>
          <p:cNvSpPr>
            <a:spLocks noChangeShapeType="1"/>
          </p:cNvSpPr>
          <p:nvPr/>
        </p:nvSpPr>
        <p:spPr bwMode="auto">
          <a:xfrm>
            <a:off x="5615136" y="2387476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4777" name="Oval 9"/>
          <p:cNvSpPr>
            <a:spLocks noChangeArrowheads="1"/>
          </p:cNvSpPr>
          <p:nvPr/>
        </p:nvSpPr>
        <p:spPr bwMode="auto">
          <a:xfrm>
            <a:off x="4853136" y="2006476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4778" name="Freeform 10"/>
          <p:cNvSpPr>
            <a:spLocks/>
          </p:cNvSpPr>
          <p:nvPr/>
        </p:nvSpPr>
        <p:spPr bwMode="auto">
          <a:xfrm>
            <a:off x="4815036" y="1447676"/>
            <a:ext cx="762000" cy="635000"/>
          </a:xfrm>
          <a:custGeom>
            <a:avLst/>
            <a:gdLst>
              <a:gd name="T0" fmla="*/ 190500 w 480"/>
              <a:gd name="T1" fmla="*/ 635000 h 400"/>
              <a:gd name="T2" fmla="*/ 38100 w 480"/>
              <a:gd name="T3" fmla="*/ 177800 h 400"/>
              <a:gd name="T4" fmla="*/ 419100 w 480"/>
              <a:gd name="T5" fmla="*/ 25400 h 400"/>
              <a:gd name="T6" fmla="*/ 723900 w 480"/>
              <a:gd name="T7" fmla="*/ 101600 h 400"/>
              <a:gd name="T8" fmla="*/ 647700 w 480"/>
              <a:gd name="T9" fmla="*/ 635000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400"/>
              <a:gd name="T17" fmla="*/ 480 w 480"/>
              <a:gd name="T18" fmla="*/ 400 h 4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400">
                <a:moveTo>
                  <a:pt x="120" y="400"/>
                </a:moveTo>
                <a:cubicBezTo>
                  <a:pt x="60" y="288"/>
                  <a:pt x="0" y="176"/>
                  <a:pt x="24" y="112"/>
                </a:cubicBezTo>
                <a:cubicBezTo>
                  <a:pt x="48" y="48"/>
                  <a:pt x="192" y="24"/>
                  <a:pt x="264" y="16"/>
                </a:cubicBezTo>
                <a:cubicBezTo>
                  <a:pt x="336" y="8"/>
                  <a:pt x="432" y="0"/>
                  <a:pt x="456" y="64"/>
                </a:cubicBezTo>
                <a:cubicBezTo>
                  <a:pt x="480" y="128"/>
                  <a:pt x="444" y="264"/>
                  <a:pt x="408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4779" name="Freeform 11"/>
          <p:cNvSpPr>
            <a:spLocks/>
          </p:cNvSpPr>
          <p:nvPr/>
        </p:nvSpPr>
        <p:spPr bwMode="auto">
          <a:xfrm>
            <a:off x="3176736" y="2616076"/>
            <a:ext cx="3898900" cy="596900"/>
          </a:xfrm>
          <a:custGeom>
            <a:avLst/>
            <a:gdLst>
              <a:gd name="T0" fmla="*/ 3886200 w 2456"/>
              <a:gd name="T1" fmla="*/ 0 h 376"/>
              <a:gd name="T2" fmla="*/ 3352800 w 2456"/>
              <a:gd name="T3" fmla="*/ 457200 h 376"/>
              <a:gd name="T4" fmla="*/ 609600 w 2456"/>
              <a:gd name="T5" fmla="*/ 533400 h 376"/>
              <a:gd name="T6" fmla="*/ 0 w 2456"/>
              <a:gd name="T7" fmla="*/ 76200 h 376"/>
              <a:gd name="T8" fmla="*/ 0 60000 65536"/>
              <a:gd name="T9" fmla="*/ 0 60000 65536"/>
              <a:gd name="T10" fmla="*/ 0 60000 65536"/>
              <a:gd name="T11" fmla="*/ 0 60000 65536"/>
              <a:gd name="T12" fmla="*/ 0 w 2456"/>
              <a:gd name="T13" fmla="*/ 0 h 376"/>
              <a:gd name="T14" fmla="*/ 2456 w 2456"/>
              <a:gd name="T15" fmla="*/ 376 h 3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56" h="376">
                <a:moveTo>
                  <a:pt x="2448" y="0"/>
                </a:moveTo>
                <a:cubicBezTo>
                  <a:pt x="2452" y="116"/>
                  <a:pt x="2456" y="232"/>
                  <a:pt x="2112" y="288"/>
                </a:cubicBezTo>
                <a:cubicBezTo>
                  <a:pt x="1768" y="344"/>
                  <a:pt x="736" y="376"/>
                  <a:pt x="384" y="336"/>
                </a:cubicBezTo>
                <a:cubicBezTo>
                  <a:pt x="32" y="296"/>
                  <a:pt x="16" y="172"/>
                  <a:pt x="0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4780" name="Line 12"/>
          <p:cNvSpPr>
            <a:spLocks noChangeShapeType="1"/>
          </p:cNvSpPr>
          <p:nvPr/>
        </p:nvSpPr>
        <p:spPr bwMode="auto">
          <a:xfrm>
            <a:off x="2338536" y="2387476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475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902074"/>
              </p:ext>
            </p:extLst>
          </p:nvPr>
        </p:nvGraphicFramePr>
        <p:xfrm>
          <a:off x="4014936" y="2082676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Equation" r:id="rId3" imgW="266400" imgH="279360" progId="Equation.3">
                  <p:embed/>
                </p:oleObj>
              </mc:Choice>
              <mc:Fallback>
                <p:oleObj name="Equation" r:id="rId3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4936" y="2082676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719538"/>
              </p:ext>
            </p:extLst>
          </p:nvPr>
        </p:nvGraphicFramePr>
        <p:xfrm>
          <a:off x="5767536" y="2768476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9" name="Equation" r:id="rId5" imgW="253800" imgH="393480" progId="Equation.3">
                  <p:embed/>
                </p:oleObj>
              </mc:Choice>
              <mc:Fallback>
                <p:oleObj name="Equation" r:id="rId5" imgW="253800" imgH="3934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7536" y="2768476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478342"/>
              </p:ext>
            </p:extLst>
          </p:nvPr>
        </p:nvGraphicFramePr>
        <p:xfrm>
          <a:off x="5615136" y="1396876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0" name="Equation" r:id="rId7" imgW="266400" imgH="279360" progId="Equation.3">
                  <p:embed/>
                </p:oleObj>
              </mc:Choice>
              <mc:Fallback>
                <p:oleObj name="Equation" r:id="rId7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5136" y="1396876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341996"/>
              </p:ext>
            </p:extLst>
          </p:nvPr>
        </p:nvGraphicFramePr>
        <p:xfrm>
          <a:off x="6148536" y="2006476"/>
          <a:ext cx="3032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Equation" r:id="rId8" imgW="304560" imgH="380880" progId="Equation.3">
                  <p:embed/>
                </p:oleObj>
              </mc:Choice>
              <mc:Fallback>
                <p:oleObj name="Equation" r:id="rId8" imgW="304560" imgH="3808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8536" y="2006476"/>
                        <a:ext cx="3032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951406"/>
              </p:ext>
            </p:extLst>
          </p:nvPr>
        </p:nvGraphicFramePr>
        <p:xfrm>
          <a:off x="2948136" y="2082676"/>
          <a:ext cx="4302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Equation" r:id="rId10" imgW="431640" imgH="533160" progId="Equation.3">
                  <p:embed/>
                </p:oleObj>
              </mc:Choice>
              <mc:Fallback>
                <p:oleObj name="Equation" r:id="rId10" imgW="431640" imgH="5331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8136" y="2082676"/>
                        <a:ext cx="4302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929549"/>
              </p:ext>
            </p:extLst>
          </p:nvPr>
        </p:nvGraphicFramePr>
        <p:xfrm>
          <a:off x="5035699" y="2087439"/>
          <a:ext cx="368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Equation" r:id="rId12" imgW="368280" imgH="520560" progId="Equation.3">
                  <p:embed/>
                </p:oleObj>
              </mc:Choice>
              <mc:Fallback>
                <p:oleObj name="Equation" r:id="rId12" imgW="368280" imgH="5205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5699" y="2087439"/>
                        <a:ext cx="3683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33874"/>
              </p:ext>
            </p:extLst>
          </p:nvPr>
        </p:nvGraphicFramePr>
        <p:xfrm>
          <a:off x="7056586" y="2087439"/>
          <a:ext cx="4429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Equation" r:id="rId14" imgW="444240" imgH="520560" progId="Equation.3">
                  <p:embed/>
                </p:oleObj>
              </mc:Choice>
              <mc:Fallback>
                <p:oleObj name="Equation" r:id="rId14" imgW="444240" imgH="5205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586" y="2087439"/>
                        <a:ext cx="44291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81" name="Text Box 20"/>
          <p:cNvSpPr txBox="1">
            <a:spLocks noChangeArrowheads="1"/>
          </p:cNvSpPr>
          <p:nvPr/>
        </p:nvSpPr>
        <p:spPr bwMode="auto">
          <a:xfrm>
            <a:off x="1179661" y="1422276"/>
            <a:ext cx="1057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/>
              <a:t>NFA</a:t>
            </a:r>
            <a:endParaRPr lang="en-US"/>
          </a:p>
        </p:txBody>
      </p:sp>
      <p:sp>
        <p:nvSpPr>
          <p:cNvPr id="74782" name="Text Box 21"/>
          <p:cNvSpPr txBox="1">
            <a:spLocks noChangeArrowheads="1"/>
          </p:cNvSpPr>
          <p:nvPr/>
        </p:nvSpPr>
        <p:spPr bwMode="auto">
          <a:xfrm>
            <a:off x="1125115" y="3505200"/>
            <a:ext cx="1020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/>
              <a:t>DFA</a:t>
            </a:r>
            <a:endParaRPr lang="en-US"/>
          </a:p>
        </p:txBody>
      </p:sp>
      <p:sp>
        <p:nvSpPr>
          <p:cNvPr id="74783" name="Oval 22"/>
          <p:cNvSpPr>
            <a:spLocks noChangeArrowheads="1"/>
          </p:cNvSpPr>
          <p:nvPr/>
        </p:nvSpPr>
        <p:spPr bwMode="auto">
          <a:xfrm>
            <a:off x="2801515" y="4114800"/>
            <a:ext cx="1066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476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419257"/>
              </p:ext>
            </p:extLst>
          </p:nvPr>
        </p:nvGraphicFramePr>
        <p:xfrm>
          <a:off x="2953915" y="4343400"/>
          <a:ext cx="7731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Equation" r:id="rId16" imgW="774360" imgH="533160" progId="Equation.3">
                  <p:embed/>
                </p:oleObj>
              </mc:Choice>
              <mc:Fallback>
                <p:oleObj name="Equation" r:id="rId16" imgW="774360" imgH="5331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3915" y="4343400"/>
                        <a:ext cx="7731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84" name="Line 24"/>
          <p:cNvSpPr>
            <a:spLocks noChangeShapeType="1"/>
          </p:cNvSpPr>
          <p:nvPr/>
        </p:nvSpPr>
        <p:spPr bwMode="auto">
          <a:xfrm>
            <a:off x="2268115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4785" name="Oval 25"/>
          <p:cNvSpPr>
            <a:spLocks noChangeArrowheads="1"/>
          </p:cNvSpPr>
          <p:nvPr/>
        </p:nvSpPr>
        <p:spPr bwMode="auto">
          <a:xfrm>
            <a:off x="5773315" y="3962400"/>
            <a:ext cx="1447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4786" name="Line 26"/>
          <p:cNvSpPr>
            <a:spLocks noChangeShapeType="1"/>
          </p:cNvSpPr>
          <p:nvPr/>
        </p:nvSpPr>
        <p:spPr bwMode="auto">
          <a:xfrm>
            <a:off x="3868315" y="4648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4762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358124"/>
              </p:ext>
            </p:extLst>
          </p:nvPr>
        </p:nvGraphicFramePr>
        <p:xfrm>
          <a:off x="5849515" y="4419600"/>
          <a:ext cx="1320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6" name="Equation" r:id="rId18" imgW="1320480" imgH="520560" progId="Equation.3">
                  <p:embed/>
                </p:oleObj>
              </mc:Choice>
              <mc:Fallback>
                <p:oleObj name="Equation" r:id="rId18" imgW="1320480" imgH="5205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9515" y="4419600"/>
                        <a:ext cx="1320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3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98554"/>
              </p:ext>
            </p:extLst>
          </p:nvPr>
        </p:nvGraphicFramePr>
        <p:xfrm>
          <a:off x="4630315" y="42672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name="Equation" r:id="rId20" imgW="266400" imgH="279360" progId="Equation.3">
                  <p:embed/>
                </p:oleObj>
              </mc:Choice>
              <mc:Fallback>
                <p:oleObj name="Equation" r:id="rId20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315" y="42672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87" name="Oval 29"/>
          <p:cNvSpPr>
            <a:spLocks noChangeArrowheads="1"/>
          </p:cNvSpPr>
          <p:nvPr/>
        </p:nvSpPr>
        <p:spPr bwMode="auto">
          <a:xfrm>
            <a:off x="4325515" y="5715000"/>
            <a:ext cx="1066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4788" name="Line 30"/>
          <p:cNvSpPr>
            <a:spLocks noChangeShapeType="1"/>
          </p:cNvSpPr>
          <p:nvPr/>
        </p:nvSpPr>
        <p:spPr bwMode="auto">
          <a:xfrm>
            <a:off x="3639715" y="50292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4764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370772"/>
              </p:ext>
            </p:extLst>
          </p:nvPr>
        </p:nvGraphicFramePr>
        <p:xfrm>
          <a:off x="4630315" y="6019800"/>
          <a:ext cx="3921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Equation" r:id="rId21" imgW="393480" imgH="380880" progId="Equation.3">
                  <p:embed/>
                </p:oleObj>
              </mc:Choice>
              <mc:Fallback>
                <p:oleObj name="Equation" r:id="rId21" imgW="393480" imgH="3808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315" y="6019800"/>
                        <a:ext cx="3921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5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046773"/>
              </p:ext>
            </p:extLst>
          </p:nvPr>
        </p:nvGraphicFramePr>
        <p:xfrm>
          <a:off x="4096915" y="50292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Equation" r:id="rId23" imgW="253800" imgH="393480" progId="Equation.3">
                  <p:embed/>
                </p:oleObj>
              </mc:Choice>
              <mc:Fallback>
                <p:oleObj name="Equation" r:id="rId23" imgW="253800" imgH="3934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6915" y="50292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6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080378"/>
              </p:ext>
            </p:extLst>
          </p:nvPr>
        </p:nvGraphicFramePr>
        <p:xfrm>
          <a:off x="2262336" y="1473076"/>
          <a:ext cx="54451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Equation" r:id="rId24" imgW="545760" imgH="393480" progId="Equation.3">
                  <p:embed/>
                </p:oleObj>
              </mc:Choice>
              <mc:Fallback>
                <p:oleObj name="Equation" r:id="rId24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2336" y="1473076"/>
                        <a:ext cx="54451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7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596"/>
              </p:ext>
            </p:extLst>
          </p:nvPr>
        </p:nvGraphicFramePr>
        <p:xfrm>
          <a:off x="2191915" y="3581400"/>
          <a:ext cx="64611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Equation" r:id="rId26" imgW="647640" imgH="431640" progId="Equation.3">
                  <p:embed/>
                </p:oleObj>
              </mc:Choice>
              <mc:Fallback>
                <p:oleObj name="Equation" r:id="rId26" imgW="647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1915" y="3581400"/>
                        <a:ext cx="64611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8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33827"/>
              </p:ext>
            </p:extLst>
          </p:nvPr>
        </p:nvGraphicFramePr>
        <p:xfrm>
          <a:off x="467544" y="260648"/>
          <a:ext cx="24955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Equation" r:id="rId28" imgW="914400" imgH="241200" progId="Equation.3">
                  <p:embed/>
                </p:oleObj>
              </mc:Choice>
              <mc:Fallback>
                <p:oleObj name="Equation" r:id="rId28" imgW="914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60648"/>
                        <a:ext cx="249555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89" name="Text Box 37"/>
          <p:cNvSpPr txBox="1">
            <a:spLocks noChangeArrowheads="1"/>
          </p:cNvSpPr>
          <p:nvPr/>
        </p:nvSpPr>
        <p:spPr bwMode="auto">
          <a:xfrm>
            <a:off x="3286944" y="260648"/>
            <a:ext cx="20780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/>
              <a:t>empty set</a:t>
            </a:r>
          </a:p>
        </p:txBody>
      </p:sp>
      <p:sp>
        <p:nvSpPr>
          <p:cNvPr id="74790" name="Text Box 38"/>
          <p:cNvSpPr txBox="1">
            <a:spLocks noChangeArrowheads="1"/>
          </p:cNvSpPr>
          <p:nvPr/>
        </p:nvSpPr>
        <p:spPr bwMode="auto">
          <a:xfrm>
            <a:off x="5392315" y="5943600"/>
            <a:ext cx="21320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/>
              <a:t>trap state</a:t>
            </a:r>
          </a:p>
        </p:txBody>
      </p:sp>
    </p:spTree>
    <p:extLst>
      <p:ext uri="{BB962C8B-B14F-4D97-AF65-F5344CB8AC3E}">
        <p14:creationId xmlns:p14="http://schemas.microsoft.com/office/powerpoint/2010/main" val="303215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75799" name="Oval 4"/>
          <p:cNvSpPr>
            <a:spLocks noChangeArrowheads="1"/>
          </p:cNvSpPr>
          <p:nvPr/>
        </p:nvSpPr>
        <p:spPr bwMode="auto">
          <a:xfrm>
            <a:off x="1991741" y="2082676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5800" name="Oval 5"/>
          <p:cNvSpPr>
            <a:spLocks noChangeArrowheads="1"/>
          </p:cNvSpPr>
          <p:nvPr/>
        </p:nvSpPr>
        <p:spPr bwMode="auto">
          <a:xfrm>
            <a:off x="4049141" y="2082676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5801" name="Oval 6"/>
          <p:cNvSpPr>
            <a:spLocks noChangeArrowheads="1"/>
          </p:cNvSpPr>
          <p:nvPr/>
        </p:nvSpPr>
        <p:spPr bwMode="auto">
          <a:xfrm>
            <a:off x="6106541" y="2082676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5802" name="Line 7"/>
          <p:cNvSpPr>
            <a:spLocks noChangeShapeType="1"/>
          </p:cNvSpPr>
          <p:nvPr/>
        </p:nvSpPr>
        <p:spPr bwMode="auto">
          <a:xfrm>
            <a:off x="2601341" y="2387476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5803" name="Line 8"/>
          <p:cNvSpPr>
            <a:spLocks noChangeShapeType="1"/>
          </p:cNvSpPr>
          <p:nvPr/>
        </p:nvSpPr>
        <p:spPr bwMode="auto">
          <a:xfrm>
            <a:off x="4734941" y="2387476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5804" name="Oval 9"/>
          <p:cNvSpPr>
            <a:spLocks noChangeArrowheads="1"/>
          </p:cNvSpPr>
          <p:nvPr/>
        </p:nvSpPr>
        <p:spPr bwMode="auto">
          <a:xfrm>
            <a:off x="3972941" y="2006476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5805" name="Freeform 10"/>
          <p:cNvSpPr>
            <a:spLocks/>
          </p:cNvSpPr>
          <p:nvPr/>
        </p:nvSpPr>
        <p:spPr bwMode="auto">
          <a:xfrm>
            <a:off x="3934841" y="1393056"/>
            <a:ext cx="762000" cy="635000"/>
          </a:xfrm>
          <a:custGeom>
            <a:avLst/>
            <a:gdLst>
              <a:gd name="T0" fmla="*/ 190500 w 480"/>
              <a:gd name="T1" fmla="*/ 635000 h 400"/>
              <a:gd name="T2" fmla="*/ 38100 w 480"/>
              <a:gd name="T3" fmla="*/ 177800 h 400"/>
              <a:gd name="T4" fmla="*/ 419100 w 480"/>
              <a:gd name="T5" fmla="*/ 25400 h 400"/>
              <a:gd name="T6" fmla="*/ 723900 w 480"/>
              <a:gd name="T7" fmla="*/ 101600 h 400"/>
              <a:gd name="T8" fmla="*/ 647700 w 480"/>
              <a:gd name="T9" fmla="*/ 635000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400"/>
              <a:gd name="T17" fmla="*/ 480 w 480"/>
              <a:gd name="T18" fmla="*/ 400 h 4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400">
                <a:moveTo>
                  <a:pt x="120" y="400"/>
                </a:moveTo>
                <a:cubicBezTo>
                  <a:pt x="60" y="288"/>
                  <a:pt x="0" y="176"/>
                  <a:pt x="24" y="112"/>
                </a:cubicBezTo>
                <a:cubicBezTo>
                  <a:pt x="48" y="48"/>
                  <a:pt x="192" y="24"/>
                  <a:pt x="264" y="16"/>
                </a:cubicBezTo>
                <a:cubicBezTo>
                  <a:pt x="336" y="8"/>
                  <a:pt x="432" y="0"/>
                  <a:pt x="456" y="64"/>
                </a:cubicBezTo>
                <a:cubicBezTo>
                  <a:pt x="480" y="128"/>
                  <a:pt x="444" y="264"/>
                  <a:pt x="408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5806" name="Freeform 11"/>
          <p:cNvSpPr>
            <a:spLocks/>
          </p:cNvSpPr>
          <p:nvPr/>
        </p:nvSpPr>
        <p:spPr bwMode="auto">
          <a:xfrm>
            <a:off x="2296541" y="2616076"/>
            <a:ext cx="3898900" cy="596900"/>
          </a:xfrm>
          <a:custGeom>
            <a:avLst/>
            <a:gdLst>
              <a:gd name="T0" fmla="*/ 3886200 w 2456"/>
              <a:gd name="T1" fmla="*/ 0 h 376"/>
              <a:gd name="T2" fmla="*/ 3352800 w 2456"/>
              <a:gd name="T3" fmla="*/ 457200 h 376"/>
              <a:gd name="T4" fmla="*/ 609600 w 2456"/>
              <a:gd name="T5" fmla="*/ 533400 h 376"/>
              <a:gd name="T6" fmla="*/ 0 w 2456"/>
              <a:gd name="T7" fmla="*/ 76200 h 376"/>
              <a:gd name="T8" fmla="*/ 0 60000 65536"/>
              <a:gd name="T9" fmla="*/ 0 60000 65536"/>
              <a:gd name="T10" fmla="*/ 0 60000 65536"/>
              <a:gd name="T11" fmla="*/ 0 60000 65536"/>
              <a:gd name="T12" fmla="*/ 0 w 2456"/>
              <a:gd name="T13" fmla="*/ 0 h 376"/>
              <a:gd name="T14" fmla="*/ 2456 w 2456"/>
              <a:gd name="T15" fmla="*/ 376 h 3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56" h="376">
                <a:moveTo>
                  <a:pt x="2448" y="0"/>
                </a:moveTo>
                <a:cubicBezTo>
                  <a:pt x="2452" y="116"/>
                  <a:pt x="2456" y="232"/>
                  <a:pt x="2112" y="288"/>
                </a:cubicBezTo>
                <a:cubicBezTo>
                  <a:pt x="1768" y="344"/>
                  <a:pt x="736" y="376"/>
                  <a:pt x="384" y="336"/>
                </a:cubicBezTo>
                <a:cubicBezTo>
                  <a:pt x="32" y="296"/>
                  <a:pt x="16" y="172"/>
                  <a:pt x="0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5807" name="Line 12"/>
          <p:cNvSpPr>
            <a:spLocks noChangeShapeType="1"/>
          </p:cNvSpPr>
          <p:nvPr/>
        </p:nvSpPr>
        <p:spPr bwMode="auto">
          <a:xfrm>
            <a:off x="1458341" y="2387476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5778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987225"/>
              </p:ext>
            </p:extLst>
          </p:nvPr>
        </p:nvGraphicFramePr>
        <p:xfrm>
          <a:off x="3134741" y="2082676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Equation" r:id="rId3" imgW="266400" imgH="279360" progId="Equation.3">
                  <p:embed/>
                </p:oleObj>
              </mc:Choice>
              <mc:Fallback>
                <p:oleObj name="Equation" r:id="rId3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4741" y="2082676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7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787056"/>
              </p:ext>
            </p:extLst>
          </p:nvPr>
        </p:nvGraphicFramePr>
        <p:xfrm>
          <a:off x="4887341" y="2768476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Equation" r:id="rId5" imgW="253800" imgH="393480" progId="Equation.3">
                  <p:embed/>
                </p:oleObj>
              </mc:Choice>
              <mc:Fallback>
                <p:oleObj name="Equation" r:id="rId5" imgW="253800" imgH="3934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341" y="2768476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1313201"/>
              </p:ext>
            </p:extLst>
          </p:nvPr>
        </p:nvGraphicFramePr>
        <p:xfrm>
          <a:off x="4734941" y="1342256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name="Equation" r:id="rId7" imgW="266400" imgH="279360" progId="Equation.3">
                  <p:embed/>
                </p:oleObj>
              </mc:Choice>
              <mc:Fallback>
                <p:oleObj name="Equation" r:id="rId7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4941" y="1342256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491783"/>
              </p:ext>
            </p:extLst>
          </p:nvPr>
        </p:nvGraphicFramePr>
        <p:xfrm>
          <a:off x="5268341" y="2006476"/>
          <a:ext cx="3032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name="Equation" r:id="rId8" imgW="304560" imgH="380880" progId="Equation.3">
                  <p:embed/>
                </p:oleObj>
              </mc:Choice>
              <mc:Fallback>
                <p:oleObj name="Equation" r:id="rId8" imgW="304560" imgH="3808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341" y="2006476"/>
                        <a:ext cx="3032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000189"/>
              </p:ext>
            </p:extLst>
          </p:nvPr>
        </p:nvGraphicFramePr>
        <p:xfrm>
          <a:off x="2067941" y="2082676"/>
          <a:ext cx="4302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name="Equation" r:id="rId10" imgW="431640" imgH="533160" progId="Equation.3">
                  <p:embed/>
                </p:oleObj>
              </mc:Choice>
              <mc:Fallback>
                <p:oleObj name="Equation" r:id="rId10" imgW="431640" imgH="5331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7941" y="2082676"/>
                        <a:ext cx="4302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475117"/>
              </p:ext>
            </p:extLst>
          </p:nvPr>
        </p:nvGraphicFramePr>
        <p:xfrm>
          <a:off x="4155504" y="2087439"/>
          <a:ext cx="368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name="Equation" r:id="rId12" imgW="368280" imgH="520560" progId="Equation.3">
                  <p:embed/>
                </p:oleObj>
              </mc:Choice>
              <mc:Fallback>
                <p:oleObj name="Equation" r:id="rId12" imgW="368280" imgH="5205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5504" y="2087439"/>
                        <a:ext cx="3683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682519"/>
              </p:ext>
            </p:extLst>
          </p:nvPr>
        </p:nvGraphicFramePr>
        <p:xfrm>
          <a:off x="6176391" y="2087439"/>
          <a:ext cx="4429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name="Equation" r:id="rId14" imgW="444240" imgH="520560" progId="Equation.3">
                  <p:embed/>
                </p:oleObj>
              </mc:Choice>
              <mc:Fallback>
                <p:oleObj name="Equation" r:id="rId14" imgW="444240" imgH="5205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6391" y="2087439"/>
                        <a:ext cx="44291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808" name="Text Box 20"/>
          <p:cNvSpPr txBox="1">
            <a:spLocks noChangeArrowheads="1"/>
          </p:cNvSpPr>
          <p:nvPr/>
        </p:nvSpPr>
        <p:spPr bwMode="auto">
          <a:xfrm>
            <a:off x="299466" y="1367656"/>
            <a:ext cx="1057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/>
              <a:t>NFA</a:t>
            </a:r>
            <a:endParaRPr lang="en-US"/>
          </a:p>
        </p:txBody>
      </p:sp>
      <p:sp>
        <p:nvSpPr>
          <p:cNvPr id="75809" name="Text Box 21"/>
          <p:cNvSpPr txBox="1">
            <a:spLocks noChangeArrowheads="1"/>
          </p:cNvSpPr>
          <p:nvPr/>
        </p:nvSpPr>
        <p:spPr bwMode="auto">
          <a:xfrm>
            <a:off x="1005284" y="3612976"/>
            <a:ext cx="1020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/>
              <a:t>DFA</a:t>
            </a:r>
            <a:endParaRPr lang="en-US"/>
          </a:p>
        </p:txBody>
      </p:sp>
      <p:sp>
        <p:nvSpPr>
          <p:cNvPr id="75810" name="Oval 22"/>
          <p:cNvSpPr>
            <a:spLocks noChangeArrowheads="1"/>
          </p:cNvSpPr>
          <p:nvPr/>
        </p:nvSpPr>
        <p:spPr bwMode="auto">
          <a:xfrm>
            <a:off x="2681684" y="4222576"/>
            <a:ext cx="1066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578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485353"/>
              </p:ext>
            </p:extLst>
          </p:nvPr>
        </p:nvGraphicFramePr>
        <p:xfrm>
          <a:off x="2834084" y="4451176"/>
          <a:ext cx="7731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5" name="Equation" r:id="rId16" imgW="774360" imgH="533160" progId="Equation.3">
                  <p:embed/>
                </p:oleObj>
              </mc:Choice>
              <mc:Fallback>
                <p:oleObj name="Equation" r:id="rId16" imgW="774360" imgH="5331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4084" y="4451176"/>
                        <a:ext cx="7731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811" name="Line 24"/>
          <p:cNvSpPr>
            <a:spLocks noChangeShapeType="1"/>
          </p:cNvSpPr>
          <p:nvPr/>
        </p:nvSpPr>
        <p:spPr bwMode="auto">
          <a:xfrm>
            <a:off x="2148284" y="4755976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5812" name="Oval 25"/>
          <p:cNvSpPr>
            <a:spLocks noChangeArrowheads="1"/>
          </p:cNvSpPr>
          <p:nvPr/>
        </p:nvSpPr>
        <p:spPr bwMode="auto">
          <a:xfrm>
            <a:off x="5653484" y="4070176"/>
            <a:ext cx="1447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5813" name="Line 26"/>
          <p:cNvSpPr>
            <a:spLocks noChangeShapeType="1"/>
          </p:cNvSpPr>
          <p:nvPr/>
        </p:nvSpPr>
        <p:spPr bwMode="auto">
          <a:xfrm>
            <a:off x="3748484" y="475597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578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529618"/>
              </p:ext>
            </p:extLst>
          </p:nvPr>
        </p:nvGraphicFramePr>
        <p:xfrm>
          <a:off x="5729684" y="4527376"/>
          <a:ext cx="1320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name="Equation" r:id="rId18" imgW="1320480" imgH="520560" progId="Equation.3">
                  <p:embed/>
                </p:oleObj>
              </mc:Choice>
              <mc:Fallback>
                <p:oleObj name="Equation" r:id="rId18" imgW="1320480" imgH="5205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9684" y="4527376"/>
                        <a:ext cx="1320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70918"/>
              </p:ext>
            </p:extLst>
          </p:nvPr>
        </p:nvGraphicFramePr>
        <p:xfrm>
          <a:off x="4510484" y="4374976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7" name="Equation" r:id="rId20" imgW="266400" imgH="279360" progId="Equation.3">
                  <p:embed/>
                </p:oleObj>
              </mc:Choice>
              <mc:Fallback>
                <p:oleObj name="Equation" r:id="rId20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0484" y="4374976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814" name="Oval 29"/>
          <p:cNvSpPr>
            <a:spLocks noChangeArrowheads="1"/>
          </p:cNvSpPr>
          <p:nvPr/>
        </p:nvSpPr>
        <p:spPr bwMode="auto">
          <a:xfrm>
            <a:off x="4205684" y="5822776"/>
            <a:ext cx="1066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5815" name="Line 30"/>
          <p:cNvSpPr>
            <a:spLocks noChangeShapeType="1"/>
          </p:cNvSpPr>
          <p:nvPr/>
        </p:nvSpPr>
        <p:spPr bwMode="auto">
          <a:xfrm>
            <a:off x="3519884" y="5136976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578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029222"/>
              </p:ext>
            </p:extLst>
          </p:nvPr>
        </p:nvGraphicFramePr>
        <p:xfrm>
          <a:off x="4510484" y="6127576"/>
          <a:ext cx="3921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8" name="Equation" r:id="rId21" imgW="393480" imgH="380880" progId="Equation.3">
                  <p:embed/>
                </p:oleObj>
              </mc:Choice>
              <mc:Fallback>
                <p:oleObj name="Equation" r:id="rId21" imgW="393480" imgH="3808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0484" y="6127576"/>
                        <a:ext cx="3921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499704"/>
              </p:ext>
            </p:extLst>
          </p:nvPr>
        </p:nvGraphicFramePr>
        <p:xfrm>
          <a:off x="3977084" y="5136976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9" name="Equation" r:id="rId23" imgW="253800" imgH="393480" progId="Equation.3">
                  <p:embed/>
                </p:oleObj>
              </mc:Choice>
              <mc:Fallback>
                <p:oleObj name="Equation" r:id="rId23" imgW="253800" imgH="3934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7084" y="5136976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816" name="Freeform 33"/>
          <p:cNvSpPr>
            <a:spLocks/>
          </p:cNvSpPr>
          <p:nvPr/>
        </p:nvSpPr>
        <p:spPr bwMode="auto">
          <a:xfrm>
            <a:off x="6872684" y="3638376"/>
            <a:ext cx="1155700" cy="1041400"/>
          </a:xfrm>
          <a:custGeom>
            <a:avLst/>
            <a:gdLst>
              <a:gd name="T0" fmla="*/ 0 w 728"/>
              <a:gd name="T1" fmla="*/ 660400 h 656"/>
              <a:gd name="T2" fmla="*/ 304800 w 728"/>
              <a:gd name="T3" fmla="*/ 50800 h 656"/>
              <a:gd name="T4" fmla="*/ 1066800 w 728"/>
              <a:gd name="T5" fmla="*/ 355600 h 656"/>
              <a:gd name="T6" fmla="*/ 838200 w 728"/>
              <a:gd name="T7" fmla="*/ 812800 h 656"/>
              <a:gd name="T8" fmla="*/ 228600 w 728"/>
              <a:gd name="T9" fmla="*/ 1041400 h 6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8"/>
              <a:gd name="T16" fmla="*/ 0 h 656"/>
              <a:gd name="T17" fmla="*/ 728 w 728"/>
              <a:gd name="T18" fmla="*/ 656 h 6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8" h="656">
                <a:moveTo>
                  <a:pt x="0" y="416"/>
                </a:moveTo>
                <a:cubicBezTo>
                  <a:pt x="40" y="240"/>
                  <a:pt x="80" y="64"/>
                  <a:pt x="192" y="32"/>
                </a:cubicBezTo>
                <a:cubicBezTo>
                  <a:pt x="304" y="0"/>
                  <a:pt x="616" y="144"/>
                  <a:pt x="672" y="224"/>
                </a:cubicBezTo>
                <a:cubicBezTo>
                  <a:pt x="728" y="304"/>
                  <a:pt x="616" y="440"/>
                  <a:pt x="528" y="512"/>
                </a:cubicBezTo>
                <a:cubicBezTo>
                  <a:pt x="440" y="584"/>
                  <a:pt x="292" y="620"/>
                  <a:pt x="144" y="6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579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569426"/>
              </p:ext>
            </p:extLst>
          </p:nvPr>
        </p:nvGraphicFramePr>
        <p:xfrm>
          <a:off x="7558484" y="3460576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0" name="Equation" r:id="rId24" imgW="266400" imgH="279360" progId="Equation.3">
                  <p:embed/>
                </p:oleObj>
              </mc:Choice>
              <mc:Fallback>
                <p:oleObj name="Equation" r:id="rId24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8484" y="3460576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9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671049"/>
              </p:ext>
            </p:extLst>
          </p:nvPr>
        </p:nvGraphicFramePr>
        <p:xfrm>
          <a:off x="1382141" y="1473076"/>
          <a:ext cx="54451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name="Equation" r:id="rId25" imgW="545760" imgH="393480" progId="Equation.3">
                  <p:embed/>
                </p:oleObj>
              </mc:Choice>
              <mc:Fallback>
                <p:oleObj name="Equation" r:id="rId25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141" y="1473076"/>
                        <a:ext cx="54451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9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91536"/>
              </p:ext>
            </p:extLst>
          </p:nvPr>
        </p:nvGraphicFramePr>
        <p:xfrm>
          <a:off x="2072084" y="3689176"/>
          <a:ext cx="64611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2" name="Equation" r:id="rId27" imgW="647640" imgH="431640" progId="Equation.3">
                  <p:embed/>
                </p:oleObj>
              </mc:Choice>
              <mc:Fallback>
                <p:oleObj name="Equation" r:id="rId27" imgW="647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2084" y="3689176"/>
                        <a:ext cx="64611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9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726616"/>
              </p:ext>
            </p:extLst>
          </p:nvPr>
        </p:nvGraphicFramePr>
        <p:xfrm>
          <a:off x="5867400" y="344959"/>
          <a:ext cx="30480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3" name="Equation" r:id="rId29" imgW="1193760" imgH="241200" progId="Equation.3">
                  <p:embed/>
                </p:oleObj>
              </mc:Choice>
              <mc:Fallback>
                <p:oleObj name="Equation" r:id="rId29" imgW="1193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44959"/>
                        <a:ext cx="304800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9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675594"/>
              </p:ext>
            </p:extLst>
          </p:nvPr>
        </p:nvGraphicFramePr>
        <p:xfrm>
          <a:off x="5867400" y="878359"/>
          <a:ext cx="22860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4" name="Equation" r:id="rId31" imgW="901440" imgH="241200" progId="Equation.3">
                  <p:embed/>
                </p:oleObj>
              </mc:Choice>
              <mc:Fallback>
                <p:oleObj name="Equation" r:id="rId31" imgW="901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878359"/>
                        <a:ext cx="22860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9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565601"/>
              </p:ext>
            </p:extLst>
          </p:nvPr>
        </p:nvGraphicFramePr>
        <p:xfrm>
          <a:off x="7478141" y="2616076"/>
          <a:ext cx="1320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5" name="Equation" r:id="rId33" imgW="1320480" imgH="520560" progId="Equation.3">
                  <p:embed/>
                </p:oleObj>
              </mc:Choice>
              <mc:Fallback>
                <p:oleObj name="Equation" r:id="rId33" imgW="1320480" imgH="5205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8141" y="2616076"/>
                        <a:ext cx="1320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817" name="AutoShape 43"/>
          <p:cNvSpPr>
            <a:spLocks noChangeArrowheads="1"/>
          </p:cNvSpPr>
          <p:nvPr/>
        </p:nvSpPr>
        <p:spPr bwMode="auto">
          <a:xfrm>
            <a:off x="7227316" y="1884239"/>
            <a:ext cx="1881188" cy="59055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/>
              <a:t>union</a:t>
            </a:r>
          </a:p>
        </p:txBody>
      </p:sp>
    </p:spTree>
    <p:extLst>
      <p:ext uri="{BB962C8B-B14F-4D97-AF65-F5344CB8AC3E}">
        <p14:creationId xmlns:p14="http://schemas.microsoft.com/office/powerpoint/2010/main" val="167943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  </a:t>
            </a:r>
          </a:p>
        </p:txBody>
      </p:sp>
      <p:sp>
        <p:nvSpPr>
          <p:cNvPr id="76824" name="Oval 4"/>
          <p:cNvSpPr>
            <a:spLocks noChangeArrowheads="1"/>
          </p:cNvSpPr>
          <p:nvPr/>
        </p:nvSpPr>
        <p:spPr bwMode="auto">
          <a:xfrm>
            <a:off x="1905000" y="1524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6825" name="Oval 5"/>
          <p:cNvSpPr>
            <a:spLocks noChangeArrowheads="1"/>
          </p:cNvSpPr>
          <p:nvPr/>
        </p:nvSpPr>
        <p:spPr bwMode="auto">
          <a:xfrm>
            <a:off x="3962400" y="1524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6826" name="Oval 6"/>
          <p:cNvSpPr>
            <a:spLocks noChangeArrowheads="1"/>
          </p:cNvSpPr>
          <p:nvPr/>
        </p:nvSpPr>
        <p:spPr bwMode="auto">
          <a:xfrm>
            <a:off x="6019800" y="1524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6827" name="Line 7"/>
          <p:cNvSpPr>
            <a:spLocks noChangeShapeType="1"/>
          </p:cNvSpPr>
          <p:nvPr/>
        </p:nvSpPr>
        <p:spPr bwMode="auto">
          <a:xfrm>
            <a:off x="2514600" y="1828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6828" name="Line 8"/>
          <p:cNvSpPr>
            <a:spLocks noChangeShapeType="1"/>
          </p:cNvSpPr>
          <p:nvPr/>
        </p:nvSpPr>
        <p:spPr bwMode="auto">
          <a:xfrm>
            <a:off x="4648200" y="1828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6829" name="Oval 9"/>
          <p:cNvSpPr>
            <a:spLocks noChangeArrowheads="1"/>
          </p:cNvSpPr>
          <p:nvPr/>
        </p:nvSpPr>
        <p:spPr bwMode="auto">
          <a:xfrm>
            <a:off x="3886200" y="14478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6830" name="Freeform 10"/>
          <p:cNvSpPr>
            <a:spLocks/>
          </p:cNvSpPr>
          <p:nvPr/>
        </p:nvSpPr>
        <p:spPr bwMode="auto">
          <a:xfrm>
            <a:off x="3848100" y="889000"/>
            <a:ext cx="762000" cy="635000"/>
          </a:xfrm>
          <a:custGeom>
            <a:avLst/>
            <a:gdLst>
              <a:gd name="T0" fmla="*/ 190500 w 480"/>
              <a:gd name="T1" fmla="*/ 635000 h 400"/>
              <a:gd name="T2" fmla="*/ 38100 w 480"/>
              <a:gd name="T3" fmla="*/ 177800 h 400"/>
              <a:gd name="T4" fmla="*/ 419100 w 480"/>
              <a:gd name="T5" fmla="*/ 25400 h 400"/>
              <a:gd name="T6" fmla="*/ 723900 w 480"/>
              <a:gd name="T7" fmla="*/ 101600 h 400"/>
              <a:gd name="T8" fmla="*/ 647700 w 480"/>
              <a:gd name="T9" fmla="*/ 635000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400"/>
              <a:gd name="T17" fmla="*/ 480 w 480"/>
              <a:gd name="T18" fmla="*/ 400 h 4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400">
                <a:moveTo>
                  <a:pt x="120" y="400"/>
                </a:moveTo>
                <a:cubicBezTo>
                  <a:pt x="60" y="288"/>
                  <a:pt x="0" y="176"/>
                  <a:pt x="24" y="112"/>
                </a:cubicBezTo>
                <a:cubicBezTo>
                  <a:pt x="48" y="48"/>
                  <a:pt x="192" y="24"/>
                  <a:pt x="264" y="16"/>
                </a:cubicBezTo>
                <a:cubicBezTo>
                  <a:pt x="336" y="8"/>
                  <a:pt x="432" y="0"/>
                  <a:pt x="456" y="64"/>
                </a:cubicBezTo>
                <a:cubicBezTo>
                  <a:pt x="480" y="128"/>
                  <a:pt x="444" y="264"/>
                  <a:pt x="408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6831" name="Freeform 11"/>
          <p:cNvSpPr>
            <a:spLocks/>
          </p:cNvSpPr>
          <p:nvPr/>
        </p:nvSpPr>
        <p:spPr bwMode="auto">
          <a:xfrm>
            <a:off x="2209800" y="2057400"/>
            <a:ext cx="3898900" cy="596900"/>
          </a:xfrm>
          <a:custGeom>
            <a:avLst/>
            <a:gdLst>
              <a:gd name="T0" fmla="*/ 3886200 w 2456"/>
              <a:gd name="T1" fmla="*/ 0 h 376"/>
              <a:gd name="T2" fmla="*/ 3352800 w 2456"/>
              <a:gd name="T3" fmla="*/ 457200 h 376"/>
              <a:gd name="T4" fmla="*/ 609600 w 2456"/>
              <a:gd name="T5" fmla="*/ 533400 h 376"/>
              <a:gd name="T6" fmla="*/ 0 w 2456"/>
              <a:gd name="T7" fmla="*/ 76200 h 376"/>
              <a:gd name="T8" fmla="*/ 0 60000 65536"/>
              <a:gd name="T9" fmla="*/ 0 60000 65536"/>
              <a:gd name="T10" fmla="*/ 0 60000 65536"/>
              <a:gd name="T11" fmla="*/ 0 60000 65536"/>
              <a:gd name="T12" fmla="*/ 0 w 2456"/>
              <a:gd name="T13" fmla="*/ 0 h 376"/>
              <a:gd name="T14" fmla="*/ 2456 w 2456"/>
              <a:gd name="T15" fmla="*/ 376 h 3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56" h="376">
                <a:moveTo>
                  <a:pt x="2448" y="0"/>
                </a:moveTo>
                <a:cubicBezTo>
                  <a:pt x="2452" y="116"/>
                  <a:pt x="2456" y="232"/>
                  <a:pt x="2112" y="288"/>
                </a:cubicBezTo>
                <a:cubicBezTo>
                  <a:pt x="1768" y="344"/>
                  <a:pt x="736" y="376"/>
                  <a:pt x="384" y="336"/>
                </a:cubicBezTo>
                <a:cubicBezTo>
                  <a:pt x="32" y="296"/>
                  <a:pt x="16" y="172"/>
                  <a:pt x="0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6832" name="Line 12"/>
          <p:cNvSpPr>
            <a:spLocks noChangeShapeType="1"/>
          </p:cNvSpPr>
          <p:nvPr/>
        </p:nvSpPr>
        <p:spPr bwMode="auto">
          <a:xfrm>
            <a:off x="13716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6802" name="Object 13"/>
          <p:cNvGraphicFramePr>
            <a:graphicFrameLocks noChangeAspect="1"/>
          </p:cNvGraphicFramePr>
          <p:nvPr/>
        </p:nvGraphicFramePr>
        <p:xfrm>
          <a:off x="3048000" y="15240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4" name="Equation" r:id="rId3" imgW="266400" imgH="279360" progId="Equation.3">
                  <p:embed/>
                </p:oleObj>
              </mc:Choice>
              <mc:Fallback>
                <p:oleObj name="Equation" r:id="rId3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5240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3" name="Object 14"/>
          <p:cNvGraphicFramePr>
            <a:graphicFrameLocks noChangeAspect="1"/>
          </p:cNvGraphicFramePr>
          <p:nvPr/>
        </p:nvGraphicFramePr>
        <p:xfrm>
          <a:off x="4800600" y="22098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5" name="Equation" r:id="rId5" imgW="253800" imgH="393480" progId="Equation.3">
                  <p:embed/>
                </p:oleObj>
              </mc:Choice>
              <mc:Fallback>
                <p:oleObj name="Equation" r:id="rId5" imgW="253800" imgH="3934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2098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4" name="Object 15"/>
          <p:cNvGraphicFramePr>
            <a:graphicFrameLocks noChangeAspect="1"/>
          </p:cNvGraphicFramePr>
          <p:nvPr/>
        </p:nvGraphicFramePr>
        <p:xfrm>
          <a:off x="4648200" y="8382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6" name="Equation" r:id="rId7" imgW="266400" imgH="279360" progId="Equation.3">
                  <p:embed/>
                </p:oleObj>
              </mc:Choice>
              <mc:Fallback>
                <p:oleObj name="Equation" r:id="rId7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8382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5" name="Object 16"/>
          <p:cNvGraphicFramePr>
            <a:graphicFrameLocks noChangeAspect="1"/>
          </p:cNvGraphicFramePr>
          <p:nvPr/>
        </p:nvGraphicFramePr>
        <p:xfrm>
          <a:off x="5181600" y="1447800"/>
          <a:ext cx="3032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name="Equation" r:id="rId8" imgW="304560" imgH="380880" progId="Equation.3">
                  <p:embed/>
                </p:oleObj>
              </mc:Choice>
              <mc:Fallback>
                <p:oleObj name="Equation" r:id="rId8" imgW="304560" imgH="3808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447800"/>
                        <a:ext cx="3032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6" name="Object 17"/>
          <p:cNvGraphicFramePr>
            <a:graphicFrameLocks noChangeAspect="1"/>
          </p:cNvGraphicFramePr>
          <p:nvPr/>
        </p:nvGraphicFramePr>
        <p:xfrm>
          <a:off x="1981200" y="1524000"/>
          <a:ext cx="4302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8" name="Equation" r:id="rId10" imgW="431640" imgH="533160" progId="Equation.3">
                  <p:embed/>
                </p:oleObj>
              </mc:Choice>
              <mc:Fallback>
                <p:oleObj name="Equation" r:id="rId10" imgW="431640" imgH="5331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4302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7" name="Object 18"/>
          <p:cNvGraphicFramePr>
            <a:graphicFrameLocks noChangeAspect="1"/>
          </p:cNvGraphicFramePr>
          <p:nvPr/>
        </p:nvGraphicFramePr>
        <p:xfrm>
          <a:off x="4068763" y="1528763"/>
          <a:ext cx="368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" name="Equation" r:id="rId12" imgW="368280" imgH="520560" progId="Equation.3">
                  <p:embed/>
                </p:oleObj>
              </mc:Choice>
              <mc:Fallback>
                <p:oleObj name="Equation" r:id="rId12" imgW="368280" imgH="5205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1528763"/>
                        <a:ext cx="3683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8" name="Object 19"/>
          <p:cNvGraphicFramePr>
            <a:graphicFrameLocks noChangeAspect="1"/>
          </p:cNvGraphicFramePr>
          <p:nvPr/>
        </p:nvGraphicFramePr>
        <p:xfrm>
          <a:off x="6089650" y="1528763"/>
          <a:ext cx="4429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Equation" r:id="rId14" imgW="444240" imgH="520560" progId="Equation.3">
                  <p:embed/>
                </p:oleObj>
              </mc:Choice>
              <mc:Fallback>
                <p:oleObj name="Equation" r:id="rId14" imgW="444240" imgH="5205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9650" y="1528763"/>
                        <a:ext cx="44291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33" name="Text Box 20"/>
          <p:cNvSpPr txBox="1">
            <a:spLocks noChangeArrowheads="1"/>
          </p:cNvSpPr>
          <p:nvPr/>
        </p:nvSpPr>
        <p:spPr bwMode="auto">
          <a:xfrm>
            <a:off x="212725" y="863600"/>
            <a:ext cx="1057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/>
              <a:t>NFA</a:t>
            </a:r>
            <a:endParaRPr lang="en-US"/>
          </a:p>
        </p:txBody>
      </p:sp>
      <p:sp>
        <p:nvSpPr>
          <p:cNvPr id="76834" name="Text Box 21"/>
          <p:cNvSpPr txBox="1">
            <a:spLocks noChangeArrowheads="1"/>
          </p:cNvSpPr>
          <p:nvPr/>
        </p:nvSpPr>
        <p:spPr bwMode="auto">
          <a:xfrm>
            <a:off x="152400" y="3505200"/>
            <a:ext cx="1020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/>
              <a:t>DFA</a:t>
            </a:r>
            <a:endParaRPr lang="en-US"/>
          </a:p>
        </p:txBody>
      </p:sp>
      <p:sp>
        <p:nvSpPr>
          <p:cNvPr id="76835" name="Oval 22"/>
          <p:cNvSpPr>
            <a:spLocks noChangeArrowheads="1"/>
          </p:cNvSpPr>
          <p:nvPr/>
        </p:nvSpPr>
        <p:spPr bwMode="auto">
          <a:xfrm>
            <a:off x="1828800" y="4114800"/>
            <a:ext cx="1066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6809" name="Object 23"/>
          <p:cNvGraphicFramePr>
            <a:graphicFrameLocks noChangeAspect="1"/>
          </p:cNvGraphicFramePr>
          <p:nvPr/>
        </p:nvGraphicFramePr>
        <p:xfrm>
          <a:off x="1981200" y="4343400"/>
          <a:ext cx="7731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Equation" r:id="rId16" imgW="774360" imgH="533160" progId="Equation.3">
                  <p:embed/>
                </p:oleObj>
              </mc:Choice>
              <mc:Fallback>
                <p:oleObj name="Equation" r:id="rId16" imgW="774360" imgH="5331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343400"/>
                        <a:ext cx="7731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36" name="Line 24"/>
          <p:cNvSpPr>
            <a:spLocks noChangeShapeType="1"/>
          </p:cNvSpPr>
          <p:nvPr/>
        </p:nvSpPr>
        <p:spPr bwMode="auto">
          <a:xfrm>
            <a:off x="12954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6837" name="Oval 25"/>
          <p:cNvSpPr>
            <a:spLocks noChangeArrowheads="1"/>
          </p:cNvSpPr>
          <p:nvPr/>
        </p:nvSpPr>
        <p:spPr bwMode="auto">
          <a:xfrm>
            <a:off x="4800600" y="3962400"/>
            <a:ext cx="1447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6838" name="Line 26"/>
          <p:cNvSpPr>
            <a:spLocks noChangeShapeType="1"/>
          </p:cNvSpPr>
          <p:nvPr/>
        </p:nvSpPr>
        <p:spPr bwMode="auto">
          <a:xfrm>
            <a:off x="2895600" y="4648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6810" name="Object 27"/>
          <p:cNvGraphicFramePr>
            <a:graphicFrameLocks noChangeAspect="1"/>
          </p:cNvGraphicFramePr>
          <p:nvPr/>
        </p:nvGraphicFramePr>
        <p:xfrm>
          <a:off x="4876800" y="4419600"/>
          <a:ext cx="1320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2" name="Equation" r:id="rId18" imgW="1320480" imgH="520560" progId="Equation.3">
                  <p:embed/>
                </p:oleObj>
              </mc:Choice>
              <mc:Fallback>
                <p:oleObj name="Equation" r:id="rId18" imgW="1320480" imgH="5205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419600"/>
                        <a:ext cx="1320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1" name="Object 28"/>
          <p:cNvGraphicFramePr>
            <a:graphicFrameLocks noChangeAspect="1"/>
          </p:cNvGraphicFramePr>
          <p:nvPr/>
        </p:nvGraphicFramePr>
        <p:xfrm>
          <a:off x="3657600" y="42672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3" name="Equation" r:id="rId20" imgW="266400" imgH="279360" progId="Equation.3">
                  <p:embed/>
                </p:oleObj>
              </mc:Choice>
              <mc:Fallback>
                <p:oleObj name="Equation" r:id="rId20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2672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39" name="Oval 29"/>
          <p:cNvSpPr>
            <a:spLocks noChangeArrowheads="1"/>
          </p:cNvSpPr>
          <p:nvPr/>
        </p:nvSpPr>
        <p:spPr bwMode="auto">
          <a:xfrm>
            <a:off x="3352800" y="5715000"/>
            <a:ext cx="1066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6840" name="Line 30"/>
          <p:cNvSpPr>
            <a:spLocks noChangeShapeType="1"/>
          </p:cNvSpPr>
          <p:nvPr/>
        </p:nvSpPr>
        <p:spPr bwMode="auto">
          <a:xfrm>
            <a:off x="2667000" y="50292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6812" name="Object 31"/>
          <p:cNvGraphicFramePr>
            <a:graphicFrameLocks noChangeAspect="1"/>
          </p:cNvGraphicFramePr>
          <p:nvPr/>
        </p:nvGraphicFramePr>
        <p:xfrm>
          <a:off x="3657600" y="6019800"/>
          <a:ext cx="3921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4" name="Equation" r:id="rId21" imgW="393480" imgH="380880" progId="Equation.3">
                  <p:embed/>
                </p:oleObj>
              </mc:Choice>
              <mc:Fallback>
                <p:oleObj name="Equation" r:id="rId21" imgW="393480" imgH="3808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6019800"/>
                        <a:ext cx="3921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3" name="Object 32"/>
          <p:cNvGraphicFramePr>
            <a:graphicFrameLocks noChangeAspect="1"/>
          </p:cNvGraphicFramePr>
          <p:nvPr/>
        </p:nvGraphicFramePr>
        <p:xfrm>
          <a:off x="3124200" y="50292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5" name="Equation" r:id="rId23" imgW="253800" imgH="393480" progId="Equation.3">
                  <p:embed/>
                </p:oleObj>
              </mc:Choice>
              <mc:Fallback>
                <p:oleObj name="Equation" r:id="rId23" imgW="253800" imgH="3934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0292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41" name="Freeform 33"/>
          <p:cNvSpPr>
            <a:spLocks/>
          </p:cNvSpPr>
          <p:nvPr/>
        </p:nvSpPr>
        <p:spPr bwMode="auto">
          <a:xfrm>
            <a:off x="6019800" y="3530600"/>
            <a:ext cx="1155700" cy="1041400"/>
          </a:xfrm>
          <a:custGeom>
            <a:avLst/>
            <a:gdLst>
              <a:gd name="T0" fmla="*/ 0 w 728"/>
              <a:gd name="T1" fmla="*/ 660400 h 656"/>
              <a:gd name="T2" fmla="*/ 304800 w 728"/>
              <a:gd name="T3" fmla="*/ 50800 h 656"/>
              <a:gd name="T4" fmla="*/ 1066800 w 728"/>
              <a:gd name="T5" fmla="*/ 355600 h 656"/>
              <a:gd name="T6" fmla="*/ 838200 w 728"/>
              <a:gd name="T7" fmla="*/ 812800 h 656"/>
              <a:gd name="T8" fmla="*/ 228600 w 728"/>
              <a:gd name="T9" fmla="*/ 1041400 h 6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8"/>
              <a:gd name="T16" fmla="*/ 0 h 656"/>
              <a:gd name="T17" fmla="*/ 728 w 728"/>
              <a:gd name="T18" fmla="*/ 656 h 6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8" h="656">
                <a:moveTo>
                  <a:pt x="0" y="416"/>
                </a:moveTo>
                <a:cubicBezTo>
                  <a:pt x="40" y="240"/>
                  <a:pt x="80" y="64"/>
                  <a:pt x="192" y="32"/>
                </a:cubicBezTo>
                <a:cubicBezTo>
                  <a:pt x="304" y="0"/>
                  <a:pt x="616" y="144"/>
                  <a:pt x="672" y="224"/>
                </a:cubicBezTo>
                <a:cubicBezTo>
                  <a:pt x="728" y="304"/>
                  <a:pt x="616" y="440"/>
                  <a:pt x="528" y="512"/>
                </a:cubicBezTo>
                <a:cubicBezTo>
                  <a:pt x="440" y="584"/>
                  <a:pt x="292" y="620"/>
                  <a:pt x="144" y="6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6814" name="Object 34"/>
          <p:cNvGraphicFramePr>
            <a:graphicFrameLocks noChangeAspect="1"/>
          </p:cNvGraphicFramePr>
          <p:nvPr/>
        </p:nvGraphicFramePr>
        <p:xfrm>
          <a:off x="6781800" y="33528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6" name="Equation" r:id="rId24" imgW="266400" imgH="279360" progId="Equation.3">
                  <p:embed/>
                </p:oleObj>
              </mc:Choice>
              <mc:Fallback>
                <p:oleObj name="Equation" r:id="rId24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3528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42" name="Freeform 35"/>
          <p:cNvSpPr>
            <a:spLocks/>
          </p:cNvSpPr>
          <p:nvPr/>
        </p:nvSpPr>
        <p:spPr bwMode="auto">
          <a:xfrm>
            <a:off x="2819400" y="3873500"/>
            <a:ext cx="2133600" cy="393700"/>
          </a:xfrm>
          <a:custGeom>
            <a:avLst/>
            <a:gdLst>
              <a:gd name="T0" fmla="*/ 2133600 w 1344"/>
              <a:gd name="T1" fmla="*/ 317500 h 248"/>
              <a:gd name="T2" fmla="*/ 1143000 w 1344"/>
              <a:gd name="T3" fmla="*/ 12700 h 248"/>
              <a:gd name="T4" fmla="*/ 0 w 1344"/>
              <a:gd name="T5" fmla="*/ 393700 h 248"/>
              <a:gd name="T6" fmla="*/ 0 60000 65536"/>
              <a:gd name="T7" fmla="*/ 0 60000 65536"/>
              <a:gd name="T8" fmla="*/ 0 60000 65536"/>
              <a:gd name="T9" fmla="*/ 0 w 1344"/>
              <a:gd name="T10" fmla="*/ 0 h 248"/>
              <a:gd name="T11" fmla="*/ 1344 w 1344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248">
                <a:moveTo>
                  <a:pt x="1344" y="200"/>
                </a:moveTo>
                <a:cubicBezTo>
                  <a:pt x="1144" y="100"/>
                  <a:pt x="944" y="0"/>
                  <a:pt x="720" y="8"/>
                </a:cubicBezTo>
                <a:cubicBezTo>
                  <a:pt x="496" y="16"/>
                  <a:pt x="248" y="132"/>
                  <a:pt x="0" y="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6815" name="Object 36"/>
          <p:cNvGraphicFramePr>
            <a:graphicFrameLocks noChangeAspect="1"/>
          </p:cNvGraphicFramePr>
          <p:nvPr/>
        </p:nvGraphicFramePr>
        <p:xfrm>
          <a:off x="3886200" y="34290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7" name="Equation" r:id="rId25" imgW="253800" imgH="393480" progId="Equation.3">
                  <p:embed/>
                </p:oleObj>
              </mc:Choice>
              <mc:Fallback>
                <p:oleObj name="Equation" r:id="rId25" imgW="253800" imgH="3934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4290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6" name="Object 37"/>
          <p:cNvGraphicFramePr>
            <a:graphicFrameLocks noChangeAspect="1"/>
          </p:cNvGraphicFramePr>
          <p:nvPr/>
        </p:nvGraphicFramePr>
        <p:xfrm>
          <a:off x="1295400" y="914400"/>
          <a:ext cx="54451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8" name="Equation" r:id="rId26" imgW="545760" imgH="393480" progId="Equation.3">
                  <p:embed/>
                </p:oleObj>
              </mc:Choice>
              <mc:Fallback>
                <p:oleObj name="Equation" r:id="rId26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914400"/>
                        <a:ext cx="54451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7" name="Object 38"/>
          <p:cNvGraphicFramePr>
            <a:graphicFrameLocks noChangeAspect="1"/>
          </p:cNvGraphicFramePr>
          <p:nvPr/>
        </p:nvGraphicFramePr>
        <p:xfrm>
          <a:off x="1219200" y="3581400"/>
          <a:ext cx="64611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9" name="Equation" r:id="rId28" imgW="647640" imgH="431640" progId="Equation.3">
                  <p:embed/>
                </p:oleObj>
              </mc:Choice>
              <mc:Fallback>
                <p:oleObj name="Equation" r:id="rId28" imgW="647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81400"/>
                        <a:ext cx="64611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8" name="Object 44"/>
          <p:cNvGraphicFramePr>
            <a:graphicFrameLocks noChangeAspect="1"/>
          </p:cNvGraphicFramePr>
          <p:nvPr/>
        </p:nvGraphicFramePr>
        <p:xfrm>
          <a:off x="6078538" y="152400"/>
          <a:ext cx="262572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0" name="Equation" r:id="rId30" imgW="1028520" imgH="241200" progId="Equation.3">
                  <p:embed/>
                </p:oleObj>
              </mc:Choice>
              <mc:Fallback>
                <p:oleObj name="Equation" r:id="rId30" imgW="10285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8538" y="152400"/>
                        <a:ext cx="2625725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9" name="Object 45"/>
          <p:cNvGraphicFramePr>
            <a:graphicFrameLocks noChangeAspect="1"/>
          </p:cNvGraphicFramePr>
          <p:nvPr/>
        </p:nvGraphicFramePr>
        <p:xfrm>
          <a:off x="6019800" y="685800"/>
          <a:ext cx="267335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1" name="Equation" r:id="rId32" imgW="1054080" imgH="241200" progId="Equation.3">
                  <p:embed/>
                </p:oleObj>
              </mc:Choice>
              <mc:Fallback>
                <p:oleObj name="Equation" r:id="rId32" imgW="1054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685800"/>
                        <a:ext cx="267335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20" name="Object 46"/>
          <p:cNvGraphicFramePr>
            <a:graphicFrameLocks noChangeAspect="1"/>
          </p:cNvGraphicFramePr>
          <p:nvPr/>
        </p:nvGraphicFramePr>
        <p:xfrm>
          <a:off x="7848600" y="2057400"/>
          <a:ext cx="6858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2" name="Equation" r:id="rId34" imgW="279360" imgH="215640" progId="Equation.3">
                  <p:embed/>
                </p:oleObj>
              </mc:Choice>
              <mc:Fallback>
                <p:oleObj name="Equation" r:id="rId34" imgW="279360" imgH="21564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2057400"/>
                        <a:ext cx="6858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43" name="AutoShape 49"/>
          <p:cNvSpPr>
            <a:spLocks noChangeArrowheads="1"/>
          </p:cNvSpPr>
          <p:nvPr/>
        </p:nvSpPr>
        <p:spPr bwMode="auto">
          <a:xfrm>
            <a:off x="7262813" y="1295400"/>
            <a:ext cx="1881187" cy="59055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/>
              <a:t>union</a:t>
            </a:r>
          </a:p>
        </p:txBody>
      </p:sp>
    </p:spTree>
    <p:extLst>
      <p:ext uri="{BB962C8B-B14F-4D97-AF65-F5344CB8AC3E}">
        <p14:creationId xmlns:p14="http://schemas.microsoft.com/office/powerpoint/2010/main" val="176787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altLang="en-US" dirty="0"/>
              <a:t>Design a DFA to recognize strings that start out with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FF0000"/>
                </a:solidFill>
              </a:rPr>
              <a:t>k</a:t>
            </a:r>
            <a:r>
              <a:rPr lang="en-US" altLang="en-US" b="1" dirty="0"/>
              <a:t> </a:t>
            </a:r>
            <a:r>
              <a:rPr lang="en-US" altLang="en-US" dirty="0"/>
              <a:t>zeros followed by </a:t>
            </a:r>
            <a:r>
              <a:rPr lang="en-US" altLang="en-US" b="1" dirty="0">
                <a:solidFill>
                  <a:srgbClr val="FF0000"/>
                </a:solidFill>
              </a:rPr>
              <a:t>k</a:t>
            </a:r>
            <a:r>
              <a:rPr lang="en-US" altLang="en-US" dirty="0"/>
              <a:t> ones.</a:t>
            </a:r>
          </a:p>
          <a:p>
            <a:pPr algn="l" rtl="0"/>
            <a:endParaRPr lang="en-US" altLang="en-US" dirty="0"/>
          </a:p>
          <a:p>
            <a:pPr algn="l" rtl="0"/>
            <a:r>
              <a:rPr lang="en-US" altLang="en-US" dirty="0"/>
              <a:t>Design a DFA to recognize strings with an </a:t>
            </a:r>
            <a:r>
              <a:rPr lang="en-US" altLang="en-US" dirty="0">
                <a:solidFill>
                  <a:srgbClr val="FF0000"/>
                </a:solidFill>
              </a:rPr>
              <a:t>equal number of ones and zeros</a:t>
            </a:r>
            <a:r>
              <a:rPr lang="en-US" altLang="en-US" dirty="0"/>
              <a:t>.</a:t>
            </a:r>
          </a:p>
          <a:p>
            <a:pPr algn="l" rtl="0"/>
            <a:endParaRPr lang="en-US" altLang="en-US" dirty="0"/>
          </a:p>
          <a:p>
            <a:pPr algn="l" rtl="0"/>
            <a:r>
              <a:rPr lang="en-US" altLang="en-US" dirty="0"/>
              <a:t>Design a DFA to recognize strings with an </a:t>
            </a:r>
            <a:r>
              <a:rPr lang="en-US" altLang="en-US" dirty="0">
                <a:solidFill>
                  <a:srgbClr val="FF0000"/>
                </a:solidFill>
              </a:rPr>
              <a:t>equal number </a:t>
            </a:r>
            <a:r>
              <a:rPr lang="en-US" altLang="en-US" dirty="0"/>
              <a:t>of strings "</a:t>
            </a:r>
            <a:r>
              <a:rPr lang="en-US" altLang="en-US" b="1" dirty="0">
                <a:solidFill>
                  <a:srgbClr val="FF0000"/>
                </a:solidFill>
              </a:rPr>
              <a:t>01</a:t>
            </a:r>
            <a:r>
              <a:rPr lang="en-US" altLang="en-US" dirty="0"/>
              <a:t>" and "</a:t>
            </a:r>
            <a:r>
              <a:rPr lang="en-US" altLang="en-US" b="1" dirty="0">
                <a:solidFill>
                  <a:srgbClr val="FF0000"/>
                </a:solidFill>
              </a:rPr>
              <a:t>10</a:t>
            </a:r>
            <a:r>
              <a:rPr lang="en-US" altLang="en-US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20298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  </a:t>
            </a:r>
          </a:p>
        </p:txBody>
      </p:sp>
      <p:sp>
        <p:nvSpPr>
          <p:cNvPr id="77846" name="Oval 4"/>
          <p:cNvSpPr>
            <a:spLocks noChangeArrowheads="1"/>
          </p:cNvSpPr>
          <p:nvPr/>
        </p:nvSpPr>
        <p:spPr bwMode="auto">
          <a:xfrm>
            <a:off x="1905000" y="1524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7847" name="Oval 5"/>
          <p:cNvSpPr>
            <a:spLocks noChangeArrowheads="1"/>
          </p:cNvSpPr>
          <p:nvPr/>
        </p:nvSpPr>
        <p:spPr bwMode="auto">
          <a:xfrm>
            <a:off x="3962400" y="1524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7848" name="Oval 6"/>
          <p:cNvSpPr>
            <a:spLocks noChangeArrowheads="1"/>
          </p:cNvSpPr>
          <p:nvPr/>
        </p:nvSpPr>
        <p:spPr bwMode="auto">
          <a:xfrm>
            <a:off x="6019800" y="1524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7849" name="Line 7"/>
          <p:cNvSpPr>
            <a:spLocks noChangeShapeType="1"/>
          </p:cNvSpPr>
          <p:nvPr/>
        </p:nvSpPr>
        <p:spPr bwMode="auto">
          <a:xfrm>
            <a:off x="2514600" y="1828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7850" name="Line 8"/>
          <p:cNvSpPr>
            <a:spLocks noChangeShapeType="1"/>
          </p:cNvSpPr>
          <p:nvPr/>
        </p:nvSpPr>
        <p:spPr bwMode="auto">
          <a:xfrm>
            <a:off x="4648200" y="1828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7851" name="Oval 9"/>
          <p:cNvSpPr>
            <a:spLocks noChangeArrowheads="1"/>
          </p:cNvSpPr>
          <p:nvPr/>
        </p:nvSpPr>
        <p:spPr bwMode="auto">
          <a:xfrm>
            <a:off x="3886200" y="14478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7852" name="Freeform 10"/>
          <p:cNvSpPr>
            <a:spLocks/>
          </p:cNvSpPr>
          <p:nvPr/>
        </p:nvSpPr>
        <p:spPr bwMode="auto">
          <a:xfrm>
            <a:off x="3848100" y="889000"/>
            <a:ext cx="762000" cy="635000"/>
          </a:xfrm>
          <a:custGeom>
            <a:avLst/>
            <a:gdLst>
              <a:gd name="T0" fmla="*/ 190500 w 480"/>
              <a:gd name="T1" fmla="*/ 635000 h 400"/>
              <a:gd name="T2" fmla="*/ 38100 w 480"/>
              <a:gd name="T3" fmla="*/ 177800 h 400"/>
              <a:gd name="T4" fmla="*/ 419100 w 480"/>
              <a:gd name="T5" fmla="*/ 25400 h 400"/>
              <a:gd name="T6" fmla="*/ 723900 w 480"/>
              <a:gd name="T7" fmla="*/ 101600 h 400"/>
              <a:gd name="T8" fmla="*/ 647700 w 480"/>
              <a:gd name="T9" fmla="*/ 635000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400"/>
              <a:gd name="T17" fmla="*/ 480 w 480"/>
              <a:gd name="T18" fmla="*/ 400 h 4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400">
                <a:moveTo>
                  <a:pt x="120" y="400"/>
                </a:moveTo>
                <a:cubicBezTo>
                  <a:pt x="60" y="288"/>
                  <a:pt x="0" y="176"/>
                  <a:pt x="24" y="112"/>
                </a:cubicBezTo>
                <a:cubicBezTo>
                  <a:pt x="48" y="48"/>
                  <a:pt x="192" y="24"/>
                  <a:pt x="264" y="16"/>
                </a:cubicBezTo>
                <a:cubicBezTo>
                  <a:pt x="336" y="8"/>
                  <a:pt x="432" y="0"/>
                  <a:pt x="456" y="64"/>
                </a:cubicBezTo>
                <a:cubicBezTo>
                  <a:pt x="480" y="128"/>
                  <a:pt x="444" y="264"/>
                  <a:pt x="408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7853" name="Freeform 11"/>
          <p:cNvSpPr>
            <a:spLocks/>
          </p:cNvSpPr>
          <p:nvPr/>
        </p:nvSpPr>
        <p:spPr bwMode="auto">
          <a:xfrm>
            <a:off x="2209800" y="2057400"/>
            <a:ext cx="3898900" cy="596900"/>
          </a:xfrm>
          <a:custGeom>
            <a:avLst/>
            <a:gdLst>
              <a:gd name="T0" fmla="*/ 3886200 w 2456"/>
              <a:gd name="T1" fmla="*/ 0 h 376"/>
              <a:gd name="T2" fmla="*/ 3352800 w 2456"/>
              <a:gd name="T3" fmla="*/ 457200 h 376"/>
              <a:gd name="T4" fmla="*/ 609600 w 2456"/>
              <a:gd name="T5" fmla="*/ 533400 h 376"/>
              <a:gd name="T6" fmla="*/ 0 w 2456"/>
              <a:gd name="T7" fmla="*/ 76200 h 376"/>
              <a:gd name="T8" fmla="*/ 0 60000 65536"/>
              <a:gd name="T9" fmla="*/ 0 60000 65536"/>
              <a:gd name="T10" fmla="*/ 0 60000 65536"/>
              <a:gd name="T11" fmla="*/ 0 60000 65536"/>
              <a:gd name="T12" fmla="*/ 0 w 2456"/>
              <a:gd name="T13" fmla="*/ 0 h 376"/>
              <a:gd name="T14" fmla="*/ 2456 w 2456"/>
              <a:gd name="T15" fmla="*/ 376 h 3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56" h="376">
                <a:moveTo>
                  <a:pt x="2448" y="0"/>
                </a:moveTo>
                <a:cubicBezTo>
                  <a:pt x="2452" y="116"/>
                  <a:pt x="2456" y="232"/>
                  <a:pt x="2112" y="288"/>
                </a:cubicBezTo>
                <a:cubicBezTo>
                  <a:pt x="1768" y="344"/>
                  <a:pt x="736" y="376"/>
                  <a:pt x="384" y="336"/>
                </a:cubicBezTo>
                <a:cubicBezTo>
                  <a:pt x="32" y="296"/>
                  <a:pt x="16" y="172"/>
                  <a:pt x="0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7854" name="Line 12"/>
          <p:cNvSpPr>
            <a:spLocks noChangeShapeType="1"/>
          </p:cNvSpPr>
          <p:nvPr/>
        </p:nvSpPr>
        <p:spPr bwMode="auto">
          <a:xfrm>
            <a:off x="13716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7826" name="Object 13"/>
          <p:cNvGraphicFramePr>
            <a:graphicFrameLocks noChangeAspect="1"/>
          </p:cNvGraphicFramePr>
          <p:nvPr/>
        </p:nvGraphicFramePr>
        <p:xfrm>
          <a:off x="3048000" y="15240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Equation" r:id="rId3" imgW="266400" imgH="279360" progId="Equation.3">
                  <p:embed/>
                </p:oleObj>
              </mc:Choice>
              <mc:Fallback>
                <p:oleObj name="Equation" r:id="rId3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5240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7" name="Object 14"/>
          <p:cNvGraphicFramePr>
            <a:graphicFrameLocks noChangeAspect="1"/>
          </p:cNvGraphicFramePr>
          <p:nvPr/>
        </p:nvGraphicFramePr>
        <p:xfrm>
          <a:off x="4800600" y="22098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Equation" r:id="rId5" imgW="253800" imgH="393480" progId="Equation.3">
                  <p:embed/>
                </p:oleObj>
              </mc:Choice>
              <mc:Fallback>
                <p:oleObj name="Equation" r:id="rId5" imgW="253800" imgH="3934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2098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8" name="Object 15"/>
          <p:cNvGraphicFramePr>
            <a:graphicFrameLocks noChangeAspect="1"/>
          </p:cNvGraphicFramePr>
          <p:nvPr/>
        </p:nvGraphicFramePr>
        <p:xfrm>
          <a:off x="4648200" y="8382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Equation" r:id="rId7" imgW="266400" imgH="279360" progId="Equation.3">
                  <p:embed/>
                </p:oleObj>
              </mc:Choice>
              <mc:Fallback>
                <p:oleObj name="Equation" r:id="rId7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8382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9" name="Object 16"/>
          <p:cNvGraphicFramePr>
            <a:graphicFrameLocks noChangeAspect="1"/>
          </p:cNvGraphicFramePr>
          <p:nvPr/>
        </p:nvGraphicFramePr>
        <p:xfrm>
          <a:off x="5181600" y="1447800"/>
          <a:ext cx="3032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7" name="Equation" r:id="rId8" imgW="304560" imgH="380880" progId="Equation.3">
                  <p:embed/>
                </p:oleObj>
              </mc:Choice>
              <mc:Fallback>
                <p:oleObj name="Equation" r:id="rId8" imgW="304560" imgH="3808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447800"/>
                        <a:ext cx="3032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0" name="Object 17"/>
          <p:cNvGraphicFramePr>
            <a:graphicFrameLocks noChangeAspect="1"/>
          </p:cNvGraphicFramePr>
          <p:nvPr/>
        </p:nvGraphicFramePr>
        <p:xfrm>
          <a:off x="1981200" y="1524000"/>
          <a:ext cx="4302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name="Equation" r:id="rId10" imgW="431640" imgH="533160" progId="Equation.3">
                  <p:embed/>
                </p:oleObj>
              </mc:Choice>
              <mc:Fallback>
                <p:oleObj name="Equation" r:id="rId10" imgW="431640" imgH="5331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4302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1" name="Object 18"/>
          <p:cNvGraphicFramePr>
            <a:graphicFrameLocks noChangeAspect="1"/>
          </p:cNvGraphicFramePr>
          <p:nvPr/>
        </p:nvGraphicFramePr>
        <p:xfrm>
          <a:off x="4068763" y="1528763"/>
          <a:ext cx="368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name="Equation" r:id="rId12" imgW="368280" imgH="520560" progId="Equation.3">
                  <p:embed/>
                </p:oleObj>
              </mc:Choice>
              <mc:Fallback>
                <p:oleObj name="Equation" r:id="rId12" imgW="368280" imgH="5205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1528763"/>
                        <a:ext cx="3683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2" name="Object 19"/>
          <p:cNvGraphicFramePr>
            <a:graphicFrameLocks noChangeAspect="1"/>
          </p:cNvGraphicFramePr>
          <p:nvPr/>
        </p:nvGraphicFramePr>
        <p:xfrm>
          <a:off x="6089650" y="1528763"/>
          <a:ext cx="4429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0" name="Equation" r:id="rId14" imgW="444240" imgH="520560" progId="Equation.3">
                  <p:embed/>
                </p:oleObj>
              </mc:Choice>
              <mc:Fallback>
                <p:oleObj name="Equation" r:id="rId14" imgW="444240" imgH="5205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9650" y="1528763"/>
                        <a:ext cx="44291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55" name="Text Box 20"/>
          <p:cNvSpPr txBox="1">
            <a:spLocks noChangeArrowheads="1"/>
          </p:cNvSpPr>
          <p:nvPr/>
        </p:nvSpPr>
        <p:spPr bwMode="auto">
          <a:xfrm>
            <a:off x="212725" y="863600"/>
            <a:ext cx="1057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/>
              <a:t>NFA</a:t>
            </a:r>
            <a:endParaRPr lang="en-US"/>
          </a:p>
        </p:txBody>
      </p:sp>
      <p:sp>
        <p:nvSpPr>
          <p:cNvPr id="77856" name="Text Box 21"/>
          <p:cNvSpPr txBox="1">
            <a:spLocks noChangeArrowheads="1"/>
          </p:cNvSpPr>
          <p:nvPr/>
        </p:nvSpPr>
        <p:spPr bwMode="auto">
          <a:xfrm>
            <a:off x="152400" y="3505200"/>
            <a:ext cx="1020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/>
              <a:t>DFA</a:t>
            </a:r>
            <a:endParaRPr lang="en-US"/>
          </a:p>
        </p:txBody>
      </p:sp>
      <p:sp>
        <p:nvSpPr>
          <p:cNvPr id="77857" name="Oval 22"/>
          <p:cNvSpPr>
            <a:spLocks noChangeArrowheads="1"/>
          </p:cNvSpPr>
          <p:nvPr/>
        </p:nvSpPr>
        <p:spPr bwMode="auto">
          <a:xfrm>
            <a:off x="1828800" y="4114800"/>
            <a:ext cx="1066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7833" name="Object 23"/>
          <p:cNvGraphicFramePr>
            <a:graphicFrameLocks noChangeAspect="1"/>
          </p:cNvGraphicFramePr>
          <p:nvPr/>
        </p:nvGraphicFramePr>
        <p:xfrm>
          <a:off x="1981200" y="4343400"/>
          <a:ext cx="7731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1" name="Equation" r:id="rId16" imgW="774360" imgH="533160" progId="Equation.3">
                  <p:embed/>
                </p:oleObj>
              </mc:Choice>
              <mc:Fallback>
                <p:oleObj name="Equation" r:id="rId16" imgW="774360" imgH="5331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343400"/>
                        <a:ext cx="7731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58" name="Line 24"/>
          <p:cNvSpPr>
            <a:spLocks noChangeShapeType="1"/>
          </p:cNvSpPr>
          <p:nvPr/>
        </p:nvSpPr>
        <p:spPr bwMode="auto">
          <a:xfrm>
            <a:off x="12954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7859" name="Oval 25"/>
          <p:cNvSpPr>
            <a:spLocks noChangeArrowheads="1"/>
          </p:cNvSpPr>
          <p:nvPr/>
        </p:nvSpPr>
        <p:spPr bwMode="auto">
          <a:xfrm>
            <a:off x="4800600" y="3962400"/>
            <a:ext cx="1447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7860" name="Line 26"/>
          <p:cNvSpPr>
            <a:spLocks noChangeShapeType="1"/>
          </p:cNvSpPr>
          <p:nvPr/>
        </p:nvSpPr>
        <p:spPr bwMode="auto">
          <a:xfrm>
            <a:off x="2895600" y="4648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7834" name="Object 27"/>
          <p:cNvGraphicFramePr>
            <a:graphicFrameLocks noChangeAspect="1"/>
          </p:cNvGraphicFramePr>
          <p:nvPr/>
        </p:nvGraphicFramePr>
        <p:xfrm>
          <a:off x="4876800" y="4419600"/>
          <a:ext cx="1320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2" name="Equation" r:id="rId18" imgW="1320480" imgH="520560" progId="Equation.3">
                  <p:embed/>
                </p:oleObj>
              </mc:Choice>
              <mc:Fallback>
                <p:oleObj name="Equation" r:id="rId18" imgW="1320480" imgH="5205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419600"/>
                        <a:ext cx="1320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5" name="Object 28"/>
          <p:cNvGraphicFramePr>
            <a:graphicFrameLocks noChangeAspect="1"/>
          </p:cNvGraphicFramePr>
          <p:nvPr/>
        </p:nvGraphicFramePr>
        <p:xfrm>
          <a:off x="3657600" y="42672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3" name="Equation" r:id="rId20" imgW="266400" imgH="279360" progId="Equation.3">
                  <p:embed/>
                </p:oleObj>
              </mc:Choice>
              <mc:Fallback>
                <p:oleObj name="Equation" r:id="rId20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2672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61" name="Oval 29"/>
          <p:cNvSpPr>
            <a:spLocks noChangeArrowheads="1"/>
          </p:cNvSpPr>
          <p:nvPr/>
        </p:nvSpPr>
        <p:spPr bwMode="auto">
          <a:xfrm>
            <a:off x="3352800" y="5715000"/>
            <a:ext cx="1066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7862" name="Line 30"/>
          <p:cNvSpPr>
            <a:spLocks noChangeShapeType="1"/>
          </p:cNvSpPr>
          <p:nvPr/>
        </p:nvSpPr>
        <p:spPr bwMode="auto">
          <a:xfrm>
            <a:off x="2667000" y="50292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7836" name="Object 31"/>
          <p:cNvGraphicFramePr>
            <a:graphicFrameLocks noChangeAspect="1"/>
          </p:cNvGraphicFramePr>
          <p:nvPr/>
        </p:nvGraphicFramePr>
        <p:xfrm>
          <a:off x="3657600" y="6019800"/>
          <a:ext cx="3921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Equation" r:id="rId21" imgW="393480" imgH="380880" progId="Equation.3">
                  <p:embed/>
                </p:oleObj>
              </mc:Choice>
              <mc:Fallback>
                <p:oleObj name="Equation" r:id="rId21" imgW="393480" imgH="3808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6019800"/>
                        <a:ext cx="3921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7" name="Object 32"/>
          <p:cNvGraphicFramePr>
            <a:graphicFrameLocks noChangeAspect="1"/>
          </p:cNvGraphicFramePr>
          <p:nvPr/>
        </p:nvGraphicFramePr>
        <p:xfrm>
          <a:off x="3124200" y="50292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name="Equation" r:id="rId23" imgW="253800" imgH="393480" progId="Equation.3">
                  <p:embed/>
                </p:oleObj>
              </mc:Choice>
              <mc:Fallback>
                <p:oleObj name="Equation" r:id="rId23" imgW="253800" imgH="3934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0292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63" name="Freeform 33"/>
          <p:cNvSpPr>
            <a:spLocks/>
          </p:cNvSpPr>
          <p:nvPr/>
        </p:nvSpPr>
        <p:spPr bwMode="auto">
          <a:xfrm>
            <a:off x="6019800" y="3530600"/>
            <a:ext cx="1155700" cy="1041400"/>
          </a:xfrm>
          <a:custGeom>
            <a:avLst/>
            <a:gdLst>
              <a:gd name="T0" fmla="*/ 0 w 728"/>
              <a:gd name="T1" fmla="*/ 660400 h 656"/>
              <a:gd name="T2" fmla="*/ 304800 w 728"/>
              <a:gd name="T3" fmla="*/ 50800 h 656"/>
              <a:gd name="T4" fmla="*/ 1066800 w 728"/>
              <a:gd name="T5" fmla="*/ 355600 h 656"/>
              <a:gd name="T6" fmla="*/ 838200 w 728"/>
              <a:gd name="T7" fmla="*/ 812800 h 656"/>
              <a:gd name="T8" fmla="*/ 228600 w 728"/>
              <a:gd name="T9" fmla="*/ 1041400 h 6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8"/>
              <a:gd name="T16" fmla="*/ 0 h 656"/>
              <a:gd name="T17" fmla="*/ 728 w 728"/>
              <a:gd name="T18" fmla="*/ 656 h 6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8" h="656">
                <a:moveTo>
                  <a:pt x="0" y="416"/>
                </a:moveTo>
                <a:cubicBezTo>
                  <a:pt x="40" y="240"/>
                  <a:pt x="80" y="64"/>
                  <a:pt x="192" y="32"/>
                </a:cubicBezTo>
                <a:cubicBezTo>
                  <a:pt x="304" y="0"/>
                  <a:pt x="616" y="144"/>
                  <a:pt x="672" y="224"/>
                </a:cubicBezTo>
                <a:cubicBezTo>
                  <a:pt x="728" y="304"/>
                  <a:pt x="616" y="440"/>
                  <a:pt x="528" y="512"/>
                </a:cubicBezTo>
                <a:cubicBezTo>
                  <a:pt x="440" y="584"/>
                  <a:pt x="292" y="620"/>
                  <a:pt x="144" y="6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7838" name="Object 34"/>
          <p:cNvGraphicFramePr>
            <a:graphicFrameLocks noChangeAspect="1"/>
          </p:cNvGraphicFramePr>
          <p:nvPr/>
        </p:nvGraphicFramePr>
        <p:xfrm>
          <a:off x="6858000" y="33528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6" name="Equation" r:id="rId24" imgW="266400" imgH="279360" progId="Equation.3">
                  <p:embed/>
                </p:oleObj>
              </mc:Choice>
              <mc:Fallback>
                <p:oleObj name="Equation" r:id="rId24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3528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64" name="Freeform 35"/>
          <p:cNvSpPr>
            <a:spLocks/>
          </p:cNvSpPr>
          <p:nvPr/>
        </p:nvSpPr>
        <p:spPr bwMode="auto">
          <a:xfrm>
            <a:off x="2819400" y="3873500"/>
            <a:ext cx="2133600" cy="393700"/>
          </a:xfrm>
          <a:custGeom>
            <a:avLst/>
            <a:gdLst>
              <a:gd name="T0" fmla="*/ 2133600 w 1344"/>
              <a:gd name="T1" fmla="*/ 317500 h 248"/>
              <a:gd name="T2" fmla="*/ 1143000 w 1344"/>
              <a:gd name="T3" fmla="*/ 12700 h 248"/>
              <a:gd name="T4" fmla="*/ 0 w 1344"/>
              <a:gd name="T5" fmla="*/ 393700 h 248"/>
              <a:gd name="T6" fmla="*/ 0 60000 65536"/>
              <a:gd name="T7" fmla="*/ 0 60000 65536"/>
              <a:gd name="T8" fmla="*/ 0 60000 65536"/>
              <a:gd name="T9" fmla="*/ 0 w 1344"/>
              <a:gd name="T10" fmla="*/ 0 h 248"/>
              <a:gd name="T11" fmla="*/ 1344 w 1344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248">
                <a:moveTo>
                  <a:pt x="1344" y="200"/>
                </a:moveTo>
                <a:cubicBezTo>
                  <a:pt x="1144" y="100"/>
                  <a:pt x="944" y="0"/>
                  <a:pt x="720" y="8"/>
                </a:cubicBezTo>
                <a:cubicBezTo>
                  <a:pt x="496" y="16"/>
                  <a:pt x="248" y="132"/>
                  <a:pt x="0" y="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7839" name="Object 36"/>
          <p:cNvGraphicFramePr>
            <a:graphicFrameLocks noChangeAspect="1"/>
          </p:cNvGraphicFramePr>
          <p:nvPr/>
        </p:nvGraphicFramePr>
        <p:xfrm>
          <a:off x="3886200" y="34290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7" name="Equation" r:id="rId25" imgW="253800" imgH="393480" progId="Equation.3">
                  <p:embed/>
                </p:oleObj>
              </mc:Choice>
              <mc:Fallback>
                <p:oleObj name="Equation" r:id="rId25" imgW="253800" imgH="3934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4290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65" name="Freeform 37"/>
          <p:cNvSpPr>
            <a:spLocks/>
          </p:cNvSpPr>
          <p:nvPr/>
        </p:nvSpPr>
        <p:spPr bwMode="auto">
          <a:xfrm>
            <a:off x="4343400" y="5689600"/>
            <a:ext cx="914400" cy="901700"/>
          </a:xfrm>
          <a:custGeom>
            <a:avLst/>
            <a:gdLst>
              <a:gd name="T0" fmla="*/ 0 w 576"/>
              <a:gd name="T1" fmla="*/ 254000 h 568"/>
              <a:gd name="T2" fmla="*/ 609600 w 576"/>
              <a:gd name="T3" fmla="*/ 25400 h 568"/>
              <a:gd name="T4" fmla="*/ 914400 w 576"/>
              <a:gd name="T5" fmla="*/ 406400 h 568"/>
              <a:gd name="T6" fmla="*/ 609600 w 576"/>
              <a:gd name="T7" fmla="*/ 863600 h 568"/>
              <a:gd name="T8" fmla="*/ 76200 w 576"/>
              <a:gd name="T9" fmla="*/ 635000 h 5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568"/>
              <a:gd name="T17" fmla="*/ 576 w 576"/>
              <a:gd name="T18" fmla="*/ 568 h 5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568">
                <a:moveTo>
                  <a:pt x="0" y="160"/>
                </a:moveTo>
                <a:cubicBezTo>
                  <a:pt x="144" y="80"/>
                  <a:pt x="288" y="0"/>
                  <a:pt x="384" y="16"/>
                </a:cubicBezTo>
                <a:cubicBezTo>
                  <a:pt x="480" y="32"/>
                  <a:pt x="576" y="168"/>
                  <a:pt x="576" y="256"/>
                </a:cubicBezTo>
                <a:cubicBezTo>
                  <a:pt x="576" y="344"/>
                  <a:pt x="472" y="520"/>
                  <a:pt x="384" y="544"/>
                </a:cubicBezTo>
                <a:cubicBezTo>
                  <a:pt x="296" y="568"/>
                  <a:pt x="172" y="484"/>
                  <a:pt x="48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7840" name="Object 38"/>
          <p:cNvGraphicFramePr>
            <a:graphicFrameLocks noChangeAspect="1"/>
          </p:cNvGraphicFramePr>
          <p:nvPr/>
        </p:nvGraphicFramePr>
        <p:xfrm>
          <a:off x="5410200" y="5791200"/>
          <a:ext cx="6477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8" name="Equation" r:id="rId26" imgW="647640" imgH="469800" progId="Equation.3">
                  <p:embed/>
                </p:oleObj>
              </mc:Choice>
              <mc:Fallback>
                <p:oleObj name="Equation" r:id="rId26" imgW="647640" imgH="46980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791200"/>
                        <a:ext cx="6477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1" name="Object 39"/>
          <p:cNvGraphicFramePr>
            <a:graphicFrameLocks noChangeAspect="1"/>
          </p:cNvGraphicFramePr>
          <p:nvPr/>
        </p:nvGraphicFramePr>
        <p:xfrm>
          <a:off x="1295400" y="914400"/>
          <a:ext cx="54451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9" name="Equation" r:id="rId28" imgW="545760" imgH="393480" progId="Equation.3">
                  <p:embed/>
                </p:oleObj>
              </mc:Choice>
              <mc:Fallback>
                <p:oleObj name="Equation" r:id="rId28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914400"/>
                        <a:ext cx="54451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2" name="Object 40"/>
          <p:cNvGraphicFramePr>
            <a:graphicFrameLocks noChangeAspect="1"/>
          </p:cNvGraphicFramePr>
          <p:nvPr/>
        </p:nvGraphicFramePr>
        <p:xfrm>
          <a:off x="1219200" y="3581400"/>
          <a:ext cx="64611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0" name="Equation" r:id="rId30" imgW="647640" imgH="431640" progId="Equation.3">
                  <p:embed/>
                </p:oleObj>
              </mc:Choice>
              <mc:Fallback>
                <p:oleObj name="Equation" r:id="rId30" imgW="647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81400"/>
                        <a:ext cx="64611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66" name="Text Box 41"/>
          <p:cNvSpPr txBox="1">
            <a:spLocks noChangeArrowheads="1"/>
          </p:cNvSpPr>
          <p:nvPr/>
        </p:nvSpPr>
        <p:spPr bwMode="auto">
          <a:xfrm>
            <a:off x="6324600" y="5791200"/>
            <a:ext cx="21320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/>
              <a:t>trap state</a:t>
            </a:r>
          </a:p>
        </p:txBody>
      </p:sp>
    </p:spTree>
    <p:extLst>
      <p:ext uri="{BB962C8B-B14F-4D97-AF65-F5344CB8AC3E}">
        <p14:creationId xmlns:p14="http://schemas.microsoft.com/office/powerpoint/2010/main" val="190902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78872" name="Oval 4"/>
          <p:cNvSpPr>
            <a:spLocks noChangeArrowheads="1"/>
          </p:cNvSpPr>
          <p:nvPr/>
        </p:nvSpPr>
        <p:spPr bwMode="auto">
          <a:xfrm>
            <a:off x="1905000" y="1524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8873" name="Oval 5"/>
          <p:cNvSpPr>
            <a:spLocks noChangeArrowheads="1"/>
          </p:cNvSpPr>
          <p:nvPr/>
        </p:nvSpPr>
        <p:spPr bwMode="auto">
          <a:xfrm>
            <a:off x="3962400" y="1524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8874" name="Oval 6"/>
          <p:cNvSpPr>
            <a:spLocks noChangeArrowheads="1"/>
          </p:cNvSpPr>
          <p:nvPr/>
        </p:nvSpPr>
        <p:spPr bwMode="auto">
          <a:xfrm>
            <a:off x="6019800" y="1524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8875" name="Line 7"/>
          <p:cNvSpPr>
            <a:spLocks noChangeShapeType="1"/>
          </p:cNvSpPr>
          <p:nvPr/>
        </p:nvSpPr>
        <p:spPr bwMode="auto">
          <a:xfrm>
            <a:off x="2514600" y="1828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8876" name="Line 8"/>
          <p:cNvSpPr>
            <a:spLocks noChangeShapeType="1"/>
          </p:cNvSpPr>
          <p:nvPr/>
        </p:nvSpPr>
        <p:spPr bwMode="auto">
          <a:xfrm>
            <a:off x="4648200" y="1828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8877" name="Oval 9"/>
          <p:cNvSpPr>
            <a:spLocks noChangeArrowheads="1"/>
          </p:cNvSpPr>
          <p:nvPr/>
        </p:nvSpPr>
        <p:spPr bwMode="auto">
          <a:xfrm>
            <a:off x="3886200" y="14478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8878" name="Freeform 10"/>
          <p:cNvSpPr>
            <a:spLocks/>
          </p:cNvSpPr>
          <p:nvPr/>
        </p:nvSpPr>
        <p:spPr bwMode="auto">
          <a:xfrm>
            <a:off x="3848100" y="889000"/>
            <a:ext cx="762000" cy="635000"/>
          </a:xfrm>
          <a:custGeom>
            <a:avLst/>
            <a:gdLst>
              <a:gd name="T0" fmla="*/ 190500 w 480"/>
              <a:gd name="T1" fmla="*/ 635000 h 400"/>
              <a:gd name="T2" fmla="*/ 38100 w 480"/>
              <a:gd name="T3" fmla="*/ 177800 h 400"/>
              <a:gd name="T4" fmla="*/ 419100 w 480"/>
              <a:gd name="T5" fmla="*/ 25400 h 400"/>
              <a:gd name="T6" fmla="*/ 723900 w 480"/>
              <a:gd name="T7" fmla="*/ 101600 h 400"/>
              <a:gd name="T8" fmla="*/ 647700 w 480"/>
              <a:gd name="T9" fmla="*/ 635000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400"/>
              <a:gd name="T17" fmla="*/ 480 w 480"/>
              <a:gd name="T18" fmla="*/ 400 h 4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400">
                <a:moveTo>
                  <a:pt x="120" y="400"/>
                </a:moveTo>
                <a:cubicBezTo>
                  <a:pt x="60" y="288"/>
                  <a:pt x="0" y="176"/>
                  <a:pt x="24" y="112"/>
                </a:cubicBezTo>
                <a:cubicBezTo>
                  <a:pt x="48" y="48"/>
                  <a:pt x="192" y="24"/>
                  <a:pt x="264" y="16"/>
                </a:cubicBezTo>
                <a:cubicBezTo>
                  <a:pt x="336" y="8"/>
                  <a:pt x="432" y="0"/>
                  <a:pt x="456" y="64"/>
                </a:cubicBezTo>
                <a:cubicBezTo>
                  <a:pt x="480" y="128"/>
                  <a:pt x="444" y="264"/>
                  <a:pt x="408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8879" name="Freeform 11"/>
          <p:cNvSpPr>
            <a:spLocks/>
          </p:cNvSpPr>
          <p:nvPr/>
        </p:nvSpPr>
        <p:spPr bwMode="auto">
          <a:xfrm>
            <a:off x="2209800" y="2057400"/>
            <a:ext cx="3898900" cy="596900"/>
          </a:xfrm>
          <a:custGeom>
            <a:avLst/>
            <a:gdLst>
              <a:gd name="T0" fmla="*/ 3886200 w 2456"/>
              <a:gd name="T1" fmla="*/ 0 h 376"/>
              <a:gd name="T2" fmla="*/ 3352800 w 2456"/>
              <a:gd name="T3" fmla="*/ 457200 h 376"/>
              <a:gd name="T4" fmla="*/ 609600 w 2456"/>
              <a:gd name="T5" fmla="*/ 533400 h 376"/>
              <a:gd name="T6" fmla="*/ 0 w 2456"/>
              <a:gd name="T7" fmla="*/ 76200 h 376"/>
              <a:gd name="T8" fmla="*/ 0 60000 65536"/>
              <a:gd name="T9" fmla="*/ 0 60000 65536"/>
              <a:gd name="T10" fmla="*/ 0 60000 65536"/>
              <a:gd name="T11" fmla="*/ 0 60000 65536"/>
              <a:gd name="T12" fmla="*/ 0 w 2456"/>
              <a:gd name="T13" fmla="*/ 0 h 376"/>
              <a:gd name="T14" fmla="*/ 2456 w 2456"/>
              <a:gd name="T15" fmla="*/ 376 h 3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56" h="376">
                <a:moveTo>
                  <a:pt x="2448" y="0"/>
                </a:moveTo>
                <a:cubicBezTo>
                  <a:pt x="2452" y="116"/>
                  <a:pt x="2456" y="232"/>
                  <a:pt x="2112" y="288"/>
                </a:cubicBezTo>
                <a:cubicBezTo>
                  <a:pt x="1768" y="344"/>
                  <a:pt x="736" y="376"/>
                  <a:pt x="384" y="336"/>
                </a:cubicBezTo>
                <a:cubicBezTo>
                  <a:pt x="32" y="296"/>
                  <a:pt x="16" y="172"/>
                  <a:pt x="0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8880" name="Line 12"/>
          <p:cNvSpPr>
            <a:spLocks noChangeShapeType="1"/>
          </p:cNvSpPr>
          <p:nvPr/>
        </p:nvSpPr>
        <p:spPr bwMode="auto">
          <a:xfrm>
            <a:off x="13716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8850" name="Object 13"/>
          <p:cNvGraphicFramePr>
            <a:graphicFrameLocks noChangeAspect="1"/>
          </p:cNvGraphicFramePr>
          <p:nvPr/>
        </p:nvGraphicFramePr>
        <p:xfrm>
          <a:off x="3048000" y="15240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Equation" r:id="rId3" imgW="266400" imgH="279360" progId="Equation.3">
                  <p:embed/>
                </p:oleObj>
              </mc:Choice>
              <mc:Fallback>
                <p:oleObj name="Equation" r:id="rId3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5240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1" name="Object 14"/>
          <p:cNvGraphicFramePr>
            <a:graphicFrameLocks noChangeAspect="1"/>
          </p:cNvGraphicFramePr>
          <p:nvPr/>
        </p:nvGraphicFramePr>
        <p:xfrm>
          <a:off x="4800600" y="22098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Equation" r:id="rId5" imgW="253800" imgH="393480" progId="Equation.3">
                  <p:embed/>
                </p:oleObj>
              </mc:Choice>
              <mc:Fallback>
                <p:oleObj name="Equation" r:id="rId5" imgW="253800" imgH="3934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2098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2" name="Object 15"/>
          <p:cNvGraphicFramePr>
            <a:graphicFrameLocks noChangeAspect="1"/>
          </p:cNvGraphicFramePr>
          <p:nvPr/>
        </p:nvGraphicFramePr>
        <p:xfrm>
          <a:off x="4648200" y="8382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Equation" r:id="rId7" imgW="266400" imgH="279360" progId="Equation.3">
                  <p:embed/>
                </p:oleObj>
              </mc:Choice>
              <mc:Fallback>
                <p:oleObj name="Equation" r:id="rId7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8382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3" name="Object 16"/>
          <p:cNvGraphicFramePr>
            <a:graphicFrameLocks noChangeAspect="1"/>
          </p:cNvGraphicFramePr>
          <p:nvPr/>
        </p:nvGraphicFramePr>
        <p:xfrm>
          <a:off x="5181600" y="1447800"/>
          <a:ext cx="3032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Equation" r:id="rId8" imgW="304560" imgH="380880" progId="Equation.3">
                  <p:embed/>
                </p:oleObj>
              </mc:Choice>
              <mc:Fallback>
                <p:oleObj name="Equation" r:id="rId8" imgW="304560" imgH="3808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447800"/>
                        <a:ext cx="3032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4" name="Object 17"/>
          <p:cNvGraphicFramePr>
            <a:graphicFrameLocks noChangeAspect="1"/>
          </p:cNvGraphicFramePr>
          <p:nvPr/>
        </p:nvGraphicFramePr>
        <p:xfrm>
          <a:off x="1981200" y="1524000"/>
          <a:ext cx="4302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Equation" r:id="rId10" imgW="431640" imgH="533160" progId="Equation.3">
                  <p:embed/>
                </p:oleObj>
              </mc:Choice>
              <mc:Fallback>
                <p:oleObj name="Equation" r:id="rId10" imgW="431640" imgH="5331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4302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5" name="Object 18"/>
          <p:cNvGraphicFramePr>
            <a:graphicFrameLocks noChangeAspect="1"/>
          </p:cNvGraphicFramePr>
          <p:nvPr/>
        </p:nvGraphicFramePr>
        <p:xfrm>
          <a:off x="4068763" y="1528763"/>
          <a:ext cx="368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Equation" r:id="rId12" imgW="368280" imgH="520560" progId="Equation.3">
                  <p:embed/>
                </p:oleObj>
              </mc:Choice>
              <mc:Fallback>
                <p:oleObj name="Equation" r:id="rId12" imgW="368280" imgH="5205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1528763"/>
                        <a:ext cx="3683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6" name="Object 19"/>
          <p:cNvGraphicFramePr>
            <a:graphicFrameLocks noChangeAspect="1"/>
          </p:cNvGraphicFramePr>
          <p:nvPr/>
        </p:nvGraphicFramePr>
        <p:xfrm>
          <a:off x="6089650" y="1528763"/>
          <a:ext cx="4429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8" name="Equation" r:id="rId14" imgW="444240" imgH="520560" progId="Equation.3">
                  <p:embed/>
                </p:oleObj>
              </mc:Choice>
              <mc:Fallback>
                <p:oleObj name="Equation" r:id="rId14" imgW="444240" imgH="5205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9650" y="1528763"/>
                        <a:ext cx="44291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81" name="Text Box 20"/>
          <p:cNvSpPr txBox="1">
            <a:spLocks noChangeArrowheads="1"/>
          </p:cNvSpPr>
          <p:nvPr/>
        </p:nvSpPr>
        <p:spPr bwMode="auto">
          <a:xfrm>
            <a:off x="212725" y="863600"/>
            <a:ext cx="1057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/>
              <a:t>NFA</a:t>
            </a:r>
            <a:endParaRPr lang="en-US"/>
          </a:p>
        </p:txBody>
      </p:sp>
      <p:sp>
        <p:nvSpPr>
          <p:cNvPr id="78882" name="Text Box 21"/>
          <p:cNvSpPr txBox="1">
            <a:spLocks noChangeArrowheads="1"/>
          </p:cNvSpPr>
          <p:nvPr/>
        </p:nvSpPr>
        <p:spPr bwMode="auto">
          <a:xfrm>
            <a:off x="152400" y="3505200"/>
            <a:ext cx="1020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/>
              <a:t>DFA</a:t>
            </a:r>
            <a:endParaRPr lang="en-US"/>
          </a:p>
        </p:txBody>
      </p:sp>
      <p:sp>
        <p:nvSpPr>
          <p:cNvPr id="78883" name="Oval 22"/>
          <p:cNvSpPr>
            <a:spLocks noChangeArrowheads="1"/>
          </p:cNvSpPr>
          <p:nvPr/>
        </p:nvSpPr>
        <p:spPr bwMode="auto">
          <a:xfrm>
            <a:off x="1828800" y="4114800"/>
            <a:ext cx="1066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8857" name="Object 23"/>
          <p:cNvGraphicFramePr>
            <a:graphicFrameLocks noChangeAspect="1"/>
          </p:cNvGraphicFramePr>
          <p:nvPr/>
        </p:nvGraphicFramePr>
        <p:xfrm>
          <a:off x="1981200" y="4343400"/>
          <a:ext cx="7731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name="Equation" r:id="rId16" imgW="774360" imgH="533160" progId="Equation.3">
                  <p:embed/>
                </p:oleObj>
              </mc:Choice>
              <mc:Fallback>
                <p:oleObj name="Equation" r:id="rId16" imgW="774360" imgH="5331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343400"/>
                        <a:ext cx="7731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84" name="Line 24"/>
          <p:cNvSpPr>
            <a:spLocks noChangeShapeType="1"/>
          </p:cNvSpPr>
          <p:nvPr/>
        </p:nvSpPr>
        <p:spPr bwMode="auto">
          <a:xfrm>
            <a:off x="12954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8885" name="Oval 25"/>
          <p:cNvSpPr>
            <a:spLocks noChangeArrowheads="1"/>
          </p:cNvSpPr>
          <p:nvPr/>
        </p:nvSpPr>
        <p:spPr bwMode="auto">
          <a:xfrm>
            <a:off x="4800600" y="3962400"/>
            <a:ext cx="1447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8886" name="Line 26"/>
          <p:cNvSpPr>
            <a:spLocks noChangeShapeType="1"/>
          </p:cNvSpPr>
          <p:nvPr/>
        </p:nvSpPr>
        <p:spPr bwMode="auto">
          <a:xfrm>
            <a:off x="2895600" y="4648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8858" name="Object 27"/>
          <p:cNvGraphicFramePr>
            <a:graphicFrameLocks noChangeAspect="1"/>
          </p:cNvGraphicFramePr>
          <p:nvPr/>
        </p:nvGraphicFramePr>
        <p:xfrm>
          <a:off x="4876800" y="4419600"/>
          <a:ext cx="1320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0" name="Equation" r:id="rId18" imgW="1320480" imgH="520560" progId="Equation.3">
                  <p:embed/>
                </p:oleObj>
              </mc:Choice>
              <mc:Fallback>
                <p:oleObj name="Equation" r:id="rId18" imgW="1320480" imgH="5205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419600"/>
                        <a:ext cx="1320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9" name="Object 28"/>
          <p:cNvGraphicFramePr>
            <a:graphicFrameLocks noChangeAspect="1"/>
          </p:cNvGraphicFramePr>
          <p:nvPr/>
        </p:nvGraphicFramePr>
        <p:xfrm>
          <a:off x="3657600" y="42672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1" name="Equation" r:id="rId20" imgW="266400" imgH="279360" progId="Equation.3">
                  <p:embed/>
                </p:oleObj>
              </mc:Choice>
              <mc:Fallback>
                <p:oleObj name="Equation" r:id="rId20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2672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87" name="Oval 29"/>
          <p:cNvSpPr>
            <a:spLocks noChangeArrowheads="1"/>
          </p:cNvSpPr>
          <p:nvPr/>
        </p:nvSpPr>
        <p:spPr bwMode="auto">
          <a:xfrm>
            <a:off x="3352800" y="5715000"/>
            <a:ext cx="1066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8888" name="Line 30"/>
          <p:cNvSpPr>
            <a:spLocks noChangeShapeType="1"/>
          </p:cNvSpPr>
          <p:nvPr/>
        </p:nvSpPr>
        <p:spPr bwMode="auto">
          <a:xfrm>
            <a:off x="2667000" y="50292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8860" name="Object 31"/>
          <p:cNvGraphicFramePr>
            <a:graphicFrameLocks noChangeAspect="1"/>
          </p:cNvGraphicFramePr>
          <p:nvPr/>
        </p:nvGraphicFramePr>
        <p:xfrm>
          <a:off x="3657600" y="6019800"/>
          <a:ext cx="3921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2" name="Equation" r:id="rId21" imgW="393480" imgH="380880" progId="Equation.3">
                  <p:embed/>
                </p:oleObj>
              </mc:Choice>
              <mc:Fallback>
                <p:oleObj name="Equation" r:id="rId21" imgW="393480" imgH="3808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6019800"/>
                        <a:ext cx="3921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61" name="Object 32"/>
          <p:cNvGraphicFramePr>
            <a:graphicFrameLocks noChangeAspect="1"/>
          </p:cNvGraphicFramePr>
          <p:nvPr/>
        </p:nvGraphicFramePr>
        <p:xfrm>
          <a:off x="3124200" y="50292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3" name="Equation" r:id="rId23" imgW="253800" imgH="393480" progId="Equation.3">
                  <p:embed/>
                </p:oleObj>
              </mc:Choice>
              <mc:Fallback>
                <p:oleObj name="Equation" r:id="rId23" imgW="253800" imgH="3934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0292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89" name="Freeform 33"/>
          <p:cNvSpPr>
            <a:spLocks/>
          </p:cNvSpPr>
          <p:nvPr/>
        </p:nvSpPr>
        <p:spPr bwMode="auto">
          <a:xfrm>
            <a:off x="6172200" y="3352800"/>
            <a:ext cx="1155700" cy="1041400"/>
          </a:xfrm>
          <a:custGeom>
            <a:avLst/>
            <a:gdLst>
              <a:gd name="T0" fmla="*/ 0 w 728"/>
              <a:gd name="T1" fmla="*/ 660400 h 656"/>
              <a:gd name="T2" fmla="*/ 304800 w 728"/>
              <a:gd name="T3" fmla="*/ 50800 h 656"/>
              <a:gd name="T4" fmla="*/ 1066800 w 728"/>
              <a:gd name="T5" fmla="*/ 355600 h 656"/>
              <a:gd name="T6" fmla="*/ 838200 w 728"/>
              <a:gd name="T7" fmla="*/ 812800 h 656"/>
              <a:gd name="T8" fmla="*/ 228600 w 728"/>
              <a:gd name="T9" fmla="*/ 1041400 h 6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8"/>
              <a:gd name="T16" fmla="*/ 0 h 656"/>
              <a:gd name="T17" fmla="*/ 728 w 728"/>
              <a:gd name="T18" fmla="*/ 656 h 6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8" h="656">
                <a:moveTo>
                  <a:pt x="0" y="416"/>
                </a:moveTo>
                <a:cubicBezTo>
                  <a:pt x="40" y="240"/>
                  <a:pt x="80" y="64"/>
                  <a:pt x="192" y="32"/>
                </a:cubicBezTo>
                <a:cubicBezTo>
                  <a:pt x="304" y="0"/>
                  <a:pt x="616" y="144"/>
                  <a:pt x="672" y="224"/>
                </a:cubicBezTo>
                <a:cubicBezTo>
                  <a:pt x="728" y="304"/>
                  <a:pt x="616" y="440"/>
                  <a:pt x="528" y="512"/>
                </a:cubicBezTo>
                <a:cubicBezTo>
                  <a:pt x="440" y="584"/>
                  <a:pt x="292" y="620"/>
                  <a:pt x="144" y="6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8862" name="Object 34"/>
          <p:cNvGraphicFramePr>
            <a:graphicFrameLocks noChangeAspect="1"/>
          </p:cNvGraphicFramePr>
          <p:nvPr/>
        </p:nvGraphicFramePr>
        <p:xfrm>
          <a:off x="6934200" y="32004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4" name="Equation" r:id="rId24" imgW="266400" imgH="279360" progId="Equation.3">
                  <p:embed/>
                </p:oleObj>
              </mc:Choice>
              <mc:Fallback>
                <p:oleObj name="Equation" r:id="rId24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2004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90" name="Freeform 35"/>
          <p:cNvSpPr>
            <a:spLocks/>
          </p:cNvSpPr>
          <p:nvPr/>
        </p:nvSpPr>
        <p:spPr bwMode="auto">
          <a:xfrm>
            <a:off x="2743200" y="3873500"/>
            <a:ext cx="2057400" cy="393700"/>
          </a:xfrm>
          <a:custGeom>
            <a:avLst/>
            <a:gdLst>
              <a:gd name="T0" fmla="*/ 2057400 w 1344"/>
              <a:gd name="T1" fmla="*/ 317500 h 248"/>
              <a:gd name="T2" fmla="*/ 1102179 w 1344"/>
              <a:gd name="T3" fmla="*/ 12700 h 248"/>
              <a:gd name="T4" fmla="*/ 0 w 1344"/>
              <a:gd name="T5" fmla="*/ 393700 h 248"/>
              <a:gd name="T6" fmla="*/ 0 60000 65536"/>
              <a:gd name="T7" fmla="*/ 0 60000 65536"/>
              <a:gd name="T8" fmla="*/ 0 60000 65536"/>
              <a:gd name="T9" fmla="*/ 0 w 1344"/>
              <a:gd name="T10" fmla="*/ 0 h 248"/>
              <a:gd name="T11" fmla="*/ 1344 w 1344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248">
                <a:moveTo>
                  <a:pt x="1344" y="200"/>
                </a:moveTo>
                <a:cubicBezTo>
                  <a:pt x="1144" y="100"/>
                  <a:pt x="944" y="0"/>
                  <a:pt x="720" y="8"/>
                </a:cubicBezTo>
                <a:cubicBezTo>
                  <a:pt x="496" y="16"/>
                  <a:pt x="248" y="132"/>
                  <a:pt x="0" y="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8863" name="Object 36"/>
          <p:cNvGraphicFramePr>
            <a:graphicFrameLocks noChangeAspect="1"/>
          </p:cNvGraphicFramePr>
          <p:nvPr/>
        </p:nvGraphicFramePr>
        <p:xfrm>
          <a:off x="3886200" y="34290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5" name="Equation" r:id="rId25" imgW="253800" imgH="393480" progId="Equation.3">
                  <p:embed/>
                </p:oleObj>
              </mc:Choice>
              <mc:Fallback>
                <p:oleObj name="Equation" r:id="rId25" imgW="253800" imgH="3934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4290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91" name="Freeform 37"/>
          <p:cNvSpPr>
            <a:spLocks/>
          </p:cNvSpPr>
          <p:nvPr/>
        </p:nvSpPr>
        <p:spPr bwMode="auto">
          <a:xfrm>
            <a:off x="4343400" y="5689600"/>
            <a:ext cx="914400" cy="901700"/>
          </a:xfrm>
          <a:custGeom>
            <a:avLst/>
            <a:gdLst>
              <a:gd name="T0" fmla="*/ 0 w 576"/>
              <a:gd name="T1" fmla="*/ 254000 h 568"/>
              <a:gd name="T2" fmla="*/ 609600 w 576"/>
              <a:gd name="T3" fmla="*/ 25400 h 568"/>
              <a:gd name="T4" fmla="*/ 914400 w 576"/>
              <a:gd name="T5" fmla="*/ 406400 h 568"/>
              <a:gd name="T6" fmla="*/ 609600 w 576"/>
              <a:gd name="T7" fmla="*/ 863600 h 568"/>
              <a:gd name="T8" fmla="*/ 76200 w 576"/>
              <a:gd name="T9" fmla="*/ 635000 h 5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568"/>
              <a:gd name="T17" fmla="*/ 576 w 576"/>
              <a:gd name="T18" fmla="*/ 568 h 5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568">
                <a:moveTo>
                  <a:pt x="0" y="160"/>
                </a:moveTo>
                <a:cubicBezTo>
                  <a:pt x="144" y="80"/>
                  <a:pt x="288" y="0"/>
                  <a:pt x="384" y="16"/>
                </a:cubicBezTo>
                <a:cubicBezTo>
                  <a:pt x="480" y="32"/>
                  <a:pt x="576" y="168"/>
                  <a:pt x="576" y="256"/>
                </a:cubicBezTo>
                <a:cubicBezTo>
                  <a:pt x="576" y="344"/>
                  <a:pt x="472" y="520"/>
                  <a:pt x="384" y="544"/>
                </a:cubicBezTo>
                <a:cubicBezTo>
                  <a:pt x="296" y="568"/>
                  <a:pt x="172" y="484"/>
                  <a:pt x="48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8864" name="Object 38"/>
          <p:cNvGraphicFramePr>
            <a:graphicFrameLocks noChangeAspect="1"/>
          </p:cNvGraphicFramePr>
          <p:nvPr/>
        </p:nvGraphicFramePr>
        <p:xfrm>
          <a:off x="5410200" y="5791200"/>
          <a:ext cx="6477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6" name="Equation" r:id="rId26" imgW="647640" imgH="469800" progId="Equation.3">
                  <p:embed/>
                </p:oleObj>
              </mc:Choice>
              <mc:Fallback>
                <p:oleObj name="Equation" r:id="rId26" imgW="647640" imgH="46980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791200"/>
                        <a:ext cx="6477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92" name="Oval 39"/>
          <p:cNvSpPr>
            <a:spLocks noChangeArrowheads="1"/>
          </p:cNvSpPr>
          <p:nvPr/>
        </p:nvSpPr>
        <p:spPr bwMode="auto">
          <a:xfrm>
            <a:off x="4648200" y="3810000"/>
            <a:ext cx="17526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8865" name="Object 40"/>
          <p:cNvGraphicFramePr>
            <a:graphicFrameLocks noChangeAspect="1"/>
          </p:cNvGraphicFramePr>
          <p:nvPr/>
        </p:nvGraphicFramePr>
        <p:xfrm>
          <a:off x="1295400" y="914400"/>
          <a:ext cx="54451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7" name="Equation" r:id="rId28" imgW="545760" imgH="393480" progId="Equation.3">
                  <p:embed/>
                </p:oleObj>
              </mc:Choice>
              <mc:Fallback>
                <p:oleObj name="Equation" r:id="rId28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914400"/>
                        <a:ext cx="54451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66" name="Object 41"/>
          <p:cNvGraphicFramePr>
            <a:graphicFrameLocks noChangeAspect="1"/>
          </p:cNvGraphicFramePr>
          <p:nvPr/>
        </p:nvGraphicFramePr>
        <p:xfrm>
          <a:off x="1219200" y="3581400"/>
          <a:ext cx="64611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8" name="Equation" r:id="rId30" imgW="647640" imgH="431640" progId="Equation.3">
                  <p:embed/>
                </p:oleObj>
              </mc:Choice>
              <mc:Fallback>
                <p:oleObj name="Equation" r:id="rId30" imgW="647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81400"/>
                        <a:ext cx="64611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93" name="Text Box 43"/>
          <p:cNvSpPr txBox="1">
            <a:spLocks noChangeArrowheads="1"/>
          </p:cNvSpPr>
          <p:nvPr/>
        </p:nvSpPr>
        <p:spPr bwMode="auto">
          <a:xfrm>
            <a:off x="1905000" y="0"/>
            <a:ext cx="5267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>
                <a:solidFill>
                  <a:srgbClr val="009900"/>
                </a:solidFill>
              </a:rPr>
              <a:t>END OF CONSTRUCTION</a:t>
            </a:r>
          </a:p>
        </p:txBody>
      </p:sp>
      <p:graphicFrame>
        <p:nvGraphicFramePr>
          <p:cNvPr id="78867" name="Object 48"/>
          <p:cNvGraphicFramePr>
            <a:graphicFrameLocks noChangeAspect="1"/>
          </p:cNvGraphicFramePr>
          <p:nvPr/>
        </p:nvGraphicFramePr>
        <p:xfrm>
          <a:off x="7239000" y="1600200"/>
          <a:ext cx="11811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9" name="Equation" r:id="rId32" imgW="1180800" imgH="520560" progId="Equation.3">
                  <p:embed/>
                </p:oleObj>
              </mc:Choice>
              <mc:Fallback>
                <p:oleObj name="Equation" r:id="rId32" imgW="118080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1600200"/>
                        <a:ext cx="11811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68" name="Object 49"/>
          <p:cNvGraphicFramePr>
            <a:graphicFrameLocks noChangeAspect="1"/>
          </p:cNvGraphicFramePr>
          <p:nvPr/>
        </p:nvGraphicFramePr>
        <p:xfrm>
          <a:off x="6781800" y="4724400"/>
          <a:ext cx="21844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0" name="Equation" r:id="rId34" imgW="2184120" imgH="520560" progId="Equation.3">
                  <p:embed/>
                </p:oleObj>
              </mc:Choice>
              <mc:Fallback>
                <p:oleObj name="Equation" r:id="rId34" imgW="218412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724400"/>
                        <a:ext cx="21844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944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Conversion Procedure</a:t>
            </a:r>
          </a:p>
        </p:txBody>
      </p:sp>
      <p:sp>
        <p:nvSpPr>
          <p:cNvPr id="798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 algn="l" rtl="0">
              <a:buFontTx/>
              <a:buNone/>
            </a:pPr>
            <a:r>
              <a:rPr lang="en-US" dirty="0" smtClean="0">
                <a:solidFill>
                  <a:srgbClr val="FF3399"/>
                </a:solidFill>
              </a:rPr>
              <a:t>Input:</a:t>
            </a:r>
            <a:r>
              <a:rPr lang="en-US" dirty="0" smtClean="0"/>
              <a:t> an NFA </a:t>
            </a:r>
          </a:p>
          <a:p>
            <a:pPr>
              <a:buFontTx/>
              <a:buNone/>
            </a:pPr>
            <a:endParaRPr lang="en-US" dirty="0" smtClean="0"/>
          </a:p>
          <a:p>
            <a:pPr algn="l" rtl="0">
              <a:buFontTx/>
              <a:buNone/>
            </a:pPr>
            <a:r>
              <a:rPr lang="en-US" dirty="0" smtClean="0">
                <a:solidFill>
                  <a:srgbClr val="FF3399"/>
                </a:solidFill>
              </a:rPr>
              <a:t>Output:</a:t>
            </a:r>
            <a:r>
              <a:rPr lang="en-US" dirty="0" smtClean="0"/>
              <a:t> an equivalent DFA</a:t>
            </a:r>
          </a:p>
          <a:p>
            <a:pPr algn="l" rtl="0">
              <a:buFontTx/>
              <a:buNone/>
            </a:pPr>
            <a:r>
              <a:rPr lang="en-US" dirty="0" smtClean="0"/>
              <a:t>			with</a:t>
            </a:r>
          </a:p>
          <a:p>
            <a:pPr>
              <a:buFontTx/>
              <a:buNone/>
            </a:pPr>
            <a:endParaRPr lang="en-US" dirty="0" smtClean="0"/>
          </a:p>
        </p:txBody>
      </p:sp>
      <p:graphicFrame>
        <p:nvGraphicFramePr>
          <p:cNvPr id="798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458592"/>
              </p:ext>
            </p:extLst>
          </p:nvPr>
        </p:nvGraphicFramePr>
        <p:xfrm>
          <a:off x="3124200" y="2339603"/>
          <a:ext cx="6096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3" imgW="545760" imgH="393480" progId="Equation.3">
                  <p:embed/>
                </p:oleObj>
              </mc:Choice>
              <mc:Fallback>
                <p:oleObj name="Equation" r:id="rId3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339603"/>
                        <a:ext cx="6096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177863"/>
              </p:ext>
            </p:extLst>
          </p:nvPr>
        </p:nvGraphicFramePr>
        <p:xfrm>
          <a:off x="5220072" y="3353048"/>
          <a:ext cx="762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5" imgW="647640" imgH="431640" progId="Equation.3">
                  <p:embed/>
                </p:oleObj>
              </mc:Choice>
              <mc:Fallback>
                <p:oleObj name="Equation" r:id="rId5" imgW="647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3353048"/>
                        <a:ext cx="762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388727"/>
              </p:ext>
            </p:extLst>
          </p:nvPr>
        </p:nvGraphicFramePr>
        <p:xfrm>
          <a:off x="3205336" y="4005064"/>
          <a:ext cx="25908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7" imgW="2971800" imgH="558720" progId="Equation.3">
                  <p:embed/>
                </p:oleObj>
              </mc:Choice>
              <mc:Fallback>
                <p:oleObj name="Equation" r:id="rId7" imgW="29718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336" y="4005064"/>
                        <a:ext cx="259080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397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dirty="0" smtClean="0"/>
              <a:t>The NFA has states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 algn="l" rtl="0">
              <a:buFontTx/>
              <a:buNone/>
            </a:pPr>
            <a:r>
              <a:rPr lang="en-US" dirty="0" smtClean="0"/>
              <a:t>The DFA has states from the power set</a:t>
            </a:r>
          </a:p>
          <a:p>
            <a:pPr>
              <a:buFontTx/>
              <a:buNone/>
            </a:pPr>
            <a:r>
              <a:rPr lang="en-US" dirty="0" smtClean="0"/>
              <a:t> </a:t>
            </a:r>
          </a:p>
          <a:p>
            <a:pPr>
              <a:buFontTx/>
              <a:buNone/>
            </a:pPr>
            <a:endParaRPr lang="en-US" dirty="0" smtClean="0"/>
          </a:p>
        </p:txBody>
      </p:sp>
      <p:graphicFrame>
        <p:nvGraphicFramePr>
          <p:cNvPr id="808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666134"/>
              </p:ext>
            </p:extLst>
          </p:nvPr>
        </p:nvGraphicFramePr>
        <p:xfrm>
          <a:off x="2267744" y="2136403"/>
          <a:ext cx="25146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3" imgW="2273040" imgH="583920" progId="Equation.3">
                  <p:embed/>
                </p:oleObj>
              </mc:Choice>
              <mc:Fallback>
                <p:oleObj name="Equation" r:id="rId3" imgW="227304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136403"/>
                        <a:ext cx="251460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89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257457"/>
              </p:ext>
            </p:extLst>
          </p:nvPr>
        </p:nvGraphicFramePr>
        <p:xfrm>
          <a:off x="1066800" y="4867944"/>
          <a:ext cx="64547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5" imgW="2145960" imgH="215640" progId="Equation.3">
                  <p:embed/>
                </p:oleObj>
              </mc:Choice>
              <mc:Fallback>
                <p:oleObj name="Equation" r:id="rId5" imgW="21459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67944"/>
                        <a:ext cx="6454775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471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l" rtl="0">
              <a:buFontTx/>
              <a:buNone/>
            </a:pPr>
            <a:r>
              <a:rPr lang="en-US" dirty="0" smtClean="0"/>
              <a:t> </a:t>
            </a:r>
            <a:endParaRPr lang="en-US" sz="4400" b="1" dirty="0">
              <a:solidFill>
                <a:srgbClr val="FF0000"/>
              </a:solidFill>
            </a:endParaRPr>
          </a:p>
          <a:p>
            <a:pPr algn="l" rtl="0">
              <a:buFontTx/>
              <a:buNone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 algn="l" rtl="0">
              <a:buFontTx/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1</a:t>
            </a:r>
            <a:r>
              <a:rPr lang="en-US" sz="4400" b="1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>  Initial state of NFA: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</a:t>
            </a:r>
          </a:p>
          <a:p>
            <a:pPr>
              <a:buFontTx/>
              <a:buNone/>
            </a:pPr>
            <a:endParaRPr lang="en-US" dirty="0" smtClean="0"/>
          </a:p>
          <a:p>
            <a:pPr algn="l" rtl="0">
              <a:buFontTx/>
              <a:buNone/>
            </a:pPr>
            <a:r>
              <a:rPr lang="en-US" dirty="0" smtClean="0"/>
              <a:t>      Initial state of DFA:     </a:t>
            </a:r>
          </a:p>
        </p:txBody>
      </p:sp>
      <p:graphicFrame>
        <p:nvGraphicFramePr>
          <p:cNvPr id="819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384621"/>
              </p:ext>
            </p:extLst>
          </p:nvPr>
        </p:nvGraphicFramePr>
        <p:xfrm>
          <a:off x="4572000" y="2918395"/>
          <a:ext cx="481013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3" imgW="482400" imgH="583920" progId="Equation.3">
                  <p:embed/>
                </p:oleObj>
              </mc:Choice>
              <mc:Fallback>
                <p:oleObj name="Equation" r:id="rId3" imgW="48240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918395"/>
                        <a:ext cx="481013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131445"/>
              </p:ext>
            </p:extLst>
          </p:nvPr>
        </p:nvGraphicFramePr>
        <p:xfrm>
          <a:off x="4499992" y="3535288"/>
          <a:ext cx="33385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5" imgW="1168200" imgH="241200" progId="Equation.3">
                  <p:embed/>
                </p:oleObj>
              </mc:Choice>
              <mc:Fallback>
                <p:oleObj name="Equation" r:id="rId5" imgW="1168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3535288"/>
                        <a:ext cx="33385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8" name="AutoShape 6"/>
          <p:cNvSpPr>
            <a:spLocks noChangeArrowheads="1"/>
          </p:cNvSpPr>
          <p:nvPr/>
        </p:nvSpPr>
        <p:spPr bwMode="auto">
          <a:xfrm>
            <a:off x="2267744" y="3820839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tx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81929" name="Text Box 8"/>
          <p:cNvSpPr txBox="1">
            <a:spLocks noChangeArrowheads="1"/>
          </p:cNvSpPr>
          <p:nvPr/>
        </p:nvSpPr>
        <p:spPr bwMode="auto">
          <a:xfrm>
            <a:off x="1447800" y="228600"/>
            <a:ext cx="61452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sz="3600">
                <a:solidFill>
                  <a:srgbClr val="FF3399"/>
                </a:solidFill>
              </a:rPr>
              <a:t>Conversion Procedure Steps</a:t>
            </a:r>
          </a:p>
        </p:txBody>
      </p:sp>
      <p:sp>
        <p:nvSpPr>
          <p:cNvPr id="81930" name="Text Box 9"/>
          <p:cNvSpPr txBox="1">
            <a:spLocks noChangeArrowheads="1"/>
          </p:cNvSpPr>
          <p:nvPr/>
        </p:nvSpPr>
        <p:spPr bwMode="auto">
          <a:xfrm>
            <a:off x="60325" y="1397000"/>
            <a:ext cx="1014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step</a:t>
            </a:r>
          </a:p>
        </p:txBody>
      </p:sp>
      <p:graphicFrame>
        <p:nvGraphicFramePr>
          <p:cNvPr id="8192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811036"/>
              </p:ext>
            </p:extLst>
          </p:nvPr>
        </p:nvGraphicFramePr>
        <p:xfrm>
          <a:off x="4499992" y="5192489"/>
          <a:ext cx="13430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7" imgW="469800" imgH="215640" progId="Equation.3">
                  <p:embed/>
                </p:oleObj>
              </mc:Choice>
              <mc:Fallback>
                <p:oleObj name="Equation" r:id="rId7" imgW="469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5192489"/>
                        <a:ext cx="1343025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175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82960" name="Oval 4"/>
          <p:cNvSpPr>
            <a:spLocks noChangeArrowheads="1"/>
          </p:cNvSpPr>
          <p:nvPr/>
        </p:nvSpPr>
        <p:spPr bwMode="auto">
          <a:xfrm>
            <a:off x="3015952" y="2154684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2961" name="Oval 5"/>
          <p:cNvSpPr>
            <a:spLocks noChangeArrowheads="1"/>
          </p:cNvSpPr>
          <p:nvPr/>
        </p:nvSpPr>
        <p:spPr bwMode="auto">
          <a:xfrm>
            <a:off x="5073352" y="2154684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2962" name="Oval 6"/>
          <p:cNvSpPr>
            <a:spLocks noChangeArrowheads="1"/>
          </p:cNvSpPr>
          <p:nvPr/>
        </p:nvSpPr>
        <p:spPr bwMode="auto">
          <a:xfrm>
            <a:off x="7130752" y="2154684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2963" name="Line 7"/>
          <p:cNvSpPr>
            <a:spLocks noChangeShapeType="1"/>
          </p:cNvSpPr>
          <p:nvPr/>
        </p:nvSpPr>
        <p:spPr bwMode="auto">
          <a:xfrm>
            <a:off x="3625552" y="2459484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2964" name="Line 8"/>
          <p:cNvSpPr>
            <a:spLocks noChangeShapeType="1"/>
          </p:cNvSpPr>
          <p:nvPr/>
        </p:nvSpPr>
        <p:spPr bwMode="auto">
          <a:xfrm>
            <a:off x="5759152" y="2459484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2965" name="Oval 9"/>
          <p:cNvSpPr>
            <a:spLocks noChangeArrowheads="1"/>
          </p:cNvSpPr>
          <p:nvPr/>
        </p:nvSpPr>
        <p:spPr bwMode="auto">
          <a:xfrm>
            <a:off x="4997152" y="2078484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2966" name="Freeform 10"/>
          <p:cNvSpPr>
            <a:spLocks/>
          </p:cNvSpPr>
          <p:nvPr/>
        </p:nvSpPr>
        <p:spPr bwMode="auto">
          <a:xfrm>
            <a:off x="4959052" y="1519684"/>
            <a:ext cx="762000" cy="635000"/>
          </a:xfrm>
          <a:custGeom>
            <a:avLst/>
            <a:gdLst>
              <a:gd name="T0" fmla="*/ 190500 w 480"/>
              <a:gd name="T1" fmla="*/ 635000 h 400"/>
              <a:gd name="T2" fmla="*/ 38100 w 480"/>
              <a:gd name="T3" fmla="*/ 177800 h 400"/>
              <a:gd name="T4" fmla="*/ 419100 w 480"/>
              <a:gd name="T5" fmla="*/ 25400 h 400"/>
              <a:gd name="T6" fmla="*/ 723900 w 480"/>
              <a:gd name="T7" fmla="*/ 101600 h 400"/>
              <a:gd name="T8" fmla="*/ 647700 w 480"/>
              <a:gd name="T9" fmla="*/ 635000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400"/>
              <a:gd name="T17" fmla="*/ 480 w 480"/>
              <a:gd name="T18" fmla="*/ 400 h 4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400">
                <a:moveTo>
                  <a:pt x="120" y="400"/>
                </a:moveTo>
                <a:cubicBezTo>
                  <a:pt x="60" y="288"/>
                  <a:pt x="0" y="176"/>
                  <a:pt x="24" y="112"/>
                </a:cubicBezTo>
                <a:cubicBezTo>
                  <a:pt x="48" y="48"/>
                  <a:pt x="192" y="24"/>
                  <a:pt x="264" y="16"/>
                </a:cubicBezTo>
                <a:cubicBezTo>
                  <a:pt x="336" y="8"/>
                  <a:pt x="432" y="0"/>
                  <a:pt x="456" y="64"/>
                </a:cubicBezTo>
                <a:cubicBezTo>
                  <a:pt x="480" y="128"/>
                  <a:pt x="444" y="264"/>
                  <a:pt x="408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2967" name="Freeform 11"/>
          <p:cNvSpPr>
            <a:spLocks/>
          </p:cNvSpPr>
          <p:nvPr/>
        </p:nvSpPr>
        <p:spPr bwMode="auto">
          <a:xfrm>
            <a:off x="3320752" y="2688084"/>
            <a:ext cx="3898900" cy="596900"/>
          </a:xfrm>
          <a:custGeom>
            <a:avLst/>
            <a:gdLst>
              <a:gd name="T0" fmla="*/ 3886200 w 2456"/>
              <a:gd name="T1" fmla="*/ 0 h 376"/>
              <a:gd name="T2" fmla="*/ 3352800 w 2456"/>
              <a:gd name="T3" fmla="*/ 457200 h 376"/>
              <a:gd name="T4" fmla="*/ 609600 w 2456"/>
              <a:gd name="T5" fmla="*/ 533400 h 376"/>
              <a:gd name="T6" fmla="*/ 0 w 2456"/>
              <a:gd name="T7" fmla="*/ 76200 h 376"/>
              <a:gd name="T8" fmla="*/ 0 60000 65536"/>
              <a:gd name="T9" fmla="*/ 0 60000 65536"/>
              <a:gd name="T10" fmla="*/ 0 60000 65536"/>
              <a:gd name="T11" fmla="*/ 0 60000 65536"/>
              <a:gd name="T12" fmla="*/ 0 w 2456"/>
              <a:gd name="T13" fmla="*/ 0 h 376"/>
              <a:gd name="T14" fmla="*/ 2456 w 2456"/>
              <a:gd name="T15" fmla="*/ 376 h 3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56" h="376">
                <a:moveTo>
                  <a:pt x="2448" y="0"/>
                </a:moveTo>
                <a:cubicBezTo>
                  <a:pt x="2452" y="116"/>
                  <a:pt x="2456" y="232"/>
                  <a:pt x="2112" y="288"/>
                </a:cubicBezTo>
                <a:cubicBezTo>
                  <a:pt x="1768" y="344"/>
                  <a:pt x="736" y="376"/>
                  <a:pt x="384" y="336"/>
                </a:cubicBezTo>
                <a:cubicBezTo>
                  <a:pt x="32" y="296"/>
                  <a:pt x="16" y="172"/>
                  <a:pt x="0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2968" name="Line 12"/>
          <p:cNvSpPr>
            <a:spLocks noChangeShapeType="1"/>
          </p:cNvSpPr>
          <p:nvPr/>
        </p:nvSpPr>
        <p:spPr bwMode="auto">
          <a:xfrm>
            <a:off x="2482552" y="2459484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8294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003127"/>
              </p:ext>
            </p:extLst>
          </p:nvPr>
        </p:nvGraphicFramePr>
        <p:xfrm>
          <a:off x="4158952" y="2154684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Equation" r:id="rId3" imgW="266400" imgH="279360" progId="Equation.3">
                  <p:embed/>
                </p:oleObj>
              </mc:Choice>
              <mc:Fallback>
                <p:oleObj name="Equation" r:id="rId3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8952" y="2154684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269758"/>
              </p:ext>
            </p:extLst>
          </p:nvPr>
        </p:nvGraphicFramePr>
        <p:xfrm>
          <a:off x="5911552" y="2840484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Equation" r:id="rId5" imgW="253800" imgH="393480" progId="Equation.3">
                  <p:embed/>
                </p:oleObj>
              </mc:Choice>
              <mc:Fallback>
                <p:oleObj name="Equation" r:id="rId5" imgW="253800" imgH="3934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1552" y="2840484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090898"/>
              </p:ext>
            </p:extLst>
          </p:nvPr>
        </p:nvGraphicFramePr>
        <p:xfrm>
          <a:off x="5759152" y="1468884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Equation" r:id="rId7" imgW="266400" imgH="279360" progId="Equation.3">
                  <p:embed/>
                </p:oleObj>
              </mc:Choice>
              <mc:Fallback>
                <p:oleObj name="Equation" r:id="rId7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152" y="1468884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55309"/>
              </p:ext>
            </p:extLst>
          </p:nvPr>
        </p:nvGraphicFramePr>
        <p:xfrm>
          <a:off x="6292552" y="2078484"/>
          <a:ext cx="3032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Equation" r:id="rId8" imgW="304560" imgH="380880" progId="Equation.3">
                  <p:embed/>
                </p:oleObj>
              </mc:Choice>
              <mc:Fallback>
                <p:oleObj name="Equation" r:id="rId8" imgW="304560" imgH="3808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2552" y="2078484"/>
                        <a:ext cx="3032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539569"/>
              </p:ext>
            </p:extLst>
          </p:nvPr>
        </p:nvGraphicFramePr>
        <p:xfrm>
          <a:off x="3092152" y="2154684"/>
          <a:ext cx="4302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Equation" r:id="rId10" imgW="431640" imgH="533160" progId="Equation.3">
                  <p:embed/>
                </p:oleObj>
              </mc:Choice>
              <mc:Fallback>
                <p:oleObj name="Equation" r:id="rId10" imgW="431640" imgH="5331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2152" y="2154684"/>
                        <a:ext cx="4302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1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462284"/>
              </p:ext>
            </p:extLst>
          </p:nvPr>
        </p:nvGraphicFramePr>
        <p:xfrm>
          <a:off x="5179715" y="2159447"/>
          <a:ext cx="368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Equation" r:id="rId12" imgW="368280" imgH="520560" progId="Equation.3">
                  <p:embed/>
                </p:oleObj>
              </mc:Choice>
              <mc:Fallback>
                <p:oleObj name="Equation" r:id="rId12" imgW="368280" imgH="5205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9715" y="2159447"/>
                        <a:ext cx="3683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2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427092"/>
              </p:ext>
            </p:extLst>
          </p:nvPr>
        </p:nvGraphicFramePr>
        <p:xfrm>
          <a:off x="7200602" y="2159447"/>
          <a:ext cx="4429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Equation" r:id="rId14" imgW="444240" imgH="520560" progId="Equation.3">
                  <p:embed/>
                </p:oleObj>
              </mc:Choice>
              <mc:Fallback>
                <p:oleObj name="Equation" r:id="rId14" imgW="444240" imgH="5205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602" y="2159447"/>
                        <a:ext cx="44291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69" name="Text Box 20"/>
          <p:cNvSpPr txBox="1">
            <a:spLocks noChangeArrowheads="1"/>
          </p:cNvSpPr>
          <p:nvPr/>
        </p:nvSpPr>
        <p:spPr bwMode="auto">
          <a:xfrm>
            <a:off x="1323677" y="1494284"/>
            <a:ext cx="1057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/>
              <a:t>NFA</a:t>
            </a:r>
            <a:endParaRPr lang="en-US"/>
          </a:p>
        </p:txBody>
      </p:sp>
      <p:sp>
        <p:nvSpPr>
          <p:cNvPr id="82970" name="Text Box 21"/>
          <p:cNvSpPr txBox="1">
            <a:spLocks noChangeArrowheads="1"/>
          </p:cNvSpPr>
          <p:nvPr/>
        </p:nvSpPr>
        <p:spPr bwMode="auto">
          <a:xfrm>
            <a:off x="1187624" y="3989040"/>
            <a:ext cx="1020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/>
              <a:t>DFA</a:t>
            </a:r>
            <a:endParaRPr lang="en-US"/>
          </a:p>
        </p:txBody>
      </p:sp>
      <p:sp>
        <p:nvSpPr>
          <p:cNvPr id="82971" name="Oval 22"/>
          <p:cNvSpPr>
            <a:spLocks noChangeArrowheads="1"/>
          </p:cNvSpPr>
          <p:nvPr/>
        </p:nvSpPr>
        <p:spPr bwMode="auto">
          <a:xfrm>
            <a:off x="2864024" y="4598640"/>
            <a:ext cx="1066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8295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930203"/>
              </p:ext>
            </p:extLst>
          </p:nvPr>
        </p:nvGraphicFramePr>
        <p:xfrm>
          <a:off x="3016424" y="4827240"/>
          <a:ext cx="7731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quation" r:id="rId16" imgW="774360" imgH="533160" progId="Equation.3">
                  <p:embed/>
                </p:oleObj>
              </mc:Choice>
              <mc:Fallback>
                <p:oleObj name="Equation" r:id="rId16" imgW="774360" imgH="5331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424" y="4827240"/>
                        <a:ext cx="7731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72" name="Line 24"/>
          <p:cNvSpPr>
            <a:spLocks noChangeShapeType="1"/>
          </p:cNvSpPr>
          <p:nvPr/>
        </p:nvSpPr>
        <p:spPr bwMode="auto">
          <a:xfrm>
            <a:off x="2330624" y="513204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8295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819544"/>
              </p:ext>
            </p:extLst>
          </p:nvPr>
        </p:nvGraphicFramePr>
        <p:xfrm>
          <a:off x="2406352" y="1545084"/>
          <a:ext cx="54451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18" imgW="545760" imgH="393480" progId="Equation.3">
                  <p:embed/>
                </p:oleObj>
              </mc:Choice>
              <mc:Fallback>
                <p:oleObj name="Equation" r:id="rId18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352" y="1545084"/>
                        <a:ext cx="54451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5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308009"/>
              </p:ext>
            </p:extLst>
          </p:nvPr>
        </p:nvGraphicFramePr>
        <p:xfrm>
          <a:off x="2330624" y="4065240"/>
          <a:ext cx="64611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Equation" r:id="rId20" imgW="647640" imgH="431640" progId="Equation.3">
                  <p:embed/>
                </p:oleObj>
              </mc:Choice>
              <mc:Fallback>
                <p:oleObj name="Equation" r:id="rId20" imgW="647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624" y="4065240"/>
                        <a:ext cx="64611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73" name="Text Box 28"/>
          <p:cNvSpPr txBox="1">
            <a:spLocks noChangeArrowheads="1"/>
          </p:cNvSpPr>
          <p:nvPr/>
        </p:nvSpPr>
        <p:spPr bwMode="auto">
          <a:xfrm>
            <a:off x="152400" y="152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>
                <a:solidFill>
                  <a:srgbClr val="FF3399"/>
                </a:solidFill>
              </a:rPr>
              <a:t>Example</a:t>
            </a:r>
          </a:p>
        </p:txBody>
      </p:sp>
      <p:graphicFrame>
        <p:nvGraphicFramePr>
          <p:cNvPr id="82956" name="Object 5"/>
          <p:cNvGraphicFramePr>
            <a:graphicFrameLocks noChangeAspect="1"/>
          </p:cNvGraphicFramePr>
          <p:nvPr/>
        </p:nvGraphicFramePr>
        <p:xfrm>
          <a:off x="6096000" y="381000"/>
          <a:ext cx="28305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Equation" r:id="rId22" imgW="990360" imgH="241200" progId="Equation.3">
                  <p:embed/>
                </p:oleObj>
              </mc:Choice>
              <mc:Fallback>
                <p:oleObj name="Equation" r:id="rId22" imgW="990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81000"/>
                        <a:ext cx="28305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570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"/>
            <a:ext cx="8839200" cy="5486400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dirty="0" smtClean="0"/>
              <a:t>  </a:t>
            </a:r>
            <a:r>
              <a:rPr lang="en-US" sz="4400" b="1" dirty="0" smtClean="0">
                <a:solidFill>
                  <a:srgbClr val="FF0000"/>
                </a:solidFill>
              </a:rPr>
              <a:t>2.</a:t>
            </a:r>
            <a:r>
              <a:rPr lang="en-US" dirty="0" smtClean="0"/>
              <a:t> For every DFA’s state</a:t>
            </a:r>
          </a:p>
          <a:p>
            <a:pPr>
              <a:buFontTx/>
              <a:buNone/>
            </a:pPr>
            <a:endParaRPr lang="en-US" dirty="0" smtClean="0"/>
          </a:p>
          <a:p>
            <a:pPr algn="l" rtl="0">
              <a:buFontTx/>
              <a:buNone/>
            </a:pPr>
            <a:r>
              <a:rPr lang="en-US" dirty="0" smtClean="0"/>
              <a:t>        compute in the NFA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</a:t>
            </a:r>
          </a:p>
          <a:p>
            <a:pPr algn="l" rtl="0">
              <a:buFontTx/>
              <a:buNone/>
            </a:pPr>
            <a:r>
              <a:rPr lang="en-US" dirty="0" smtClean="0"/>
              <a:t>		add transition to DFA</a:t>
            </a:r>
          </a:p>
          <a:p>
            <a:pPr>
              <a:buFontTx/>
              <a:buNone/>
            </a:pPr>
            <a:endParaRPr lang="en-US" dirty="0" smtClean="0"/>
          </a:p>
        </p:txBody>
      </p:sp>
      <p:graphicFrame>
        <p:nvGraphicFramePr>
          <p:cNvPr id="8397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251876"/>
              </p:ext>
            </p:extLst>
          </p:nvPr>
        </p:nvGraphicFramePr>
        <p:xfrm>
          <a:off x="4932040" y="533400"/>
          <a:ext cx="27686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3" imgW="2768400" imgH="660240" progId="Equation.3">
                  <p:embed/>
                </p:oleObj>
              </mc:Choice>
              <mc:Fallback>
                <p:oleObj name="Equation" r:id="rId3" imgW="27684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533400"/>
                        <a:ext cx="27686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1" name="Object 5"/>
          <p:cNvGraphicFramePr>
            <a:graphicFrameLocks noChangeAspect="1"/>
          </p:cNvGraphicFramePr>
          <p:nvPr/>
        </p:nvGraphicFramePr>
        <p:xfrm>
          <a:off x="1752600" y="2286000"/>
          <a:ext cx="2409825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5" imgW="825480" imgH="965160" progId="Equation.3">
                  <p:embed/>
                </p:oleObj>
              </mc:Choice>
              <mc:Fallback>
                <p:oleObj name="Equation" r:id="rId5" imgW="82548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86000"/>
                        <a:ext cx="2409825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2" name="Object 6"/>
          <p:cNvGraphicFramePr>
            <a:graphicFrameLocks noChangeAspect="1"/>
          </p:cNvGraphicFramePr>
          <p:nvPr/>
        </p:nvGraphicFramePr>
        <p:xfrm>
          <a:off x="5619750" y="3316288"/>
          <a:ext cx="2630488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Equation" r:id="rId7" imgW="850680" imgH="228600" progId="Equation.3">
                  <p:embed/>
                </p:oleObj>
              </mc:Choice>
              <mc:Fallback>
                <p:oleObj name="Equation" r:id="rId7" imgW="850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3316288"/>
                        <a:ext cx="2630488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298386"/>
              </p:ext>
            </p:extLst>
          </p:nvPr>
        </p:nvGraphicFramePr>
        <p:xfrm>
          <a:off x="1524000" y="5912122"/>
          <a:ext cx="670560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Equation" r:id="rId9" imgW="2247840" imgH="253800" progId="Equation.3">
                  <p:embed/>
                </p:oleObj>
              </mc:Choice>
              <mc:Fallback>
                <p:oleObj name="Equation" r:id="rId9" imgW="22478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912122"/>
                        <a:ext cx="670560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4" name="Object 8"/>
          <p:cNvGraphicFramePr>
            <a:graphicFrameLocks noChangeAspect="1"/>
          </p:cNvGraphicFramePr>
          <p:nvPr/>
        </p:nvGraphicFramePr>
        <p:xfrm>
          <a:off x="5105400" y="3581400"/>
          <a:ext cx="3048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tion" r:id="rId11" imgW="304560" imgH="177480" progId="Equation.3">
                  <p:embed/>
                </p:oleObj>
              </mc:Choice>
              <mc:Fallback>
                <p:oleObj name="Equation" r:id="rId11" imgW="304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581400"/>
                        <a:ext cx="3048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8" name="AutoShape 9"/>
          <p:cNvSpPr>
            <a:spLocks/>
          </p:cNvSpPr>
          <p:nvPr/>
        </p:nvSpPr>
        <p:spPr bwMode="auto">
          <a:xfrm>
            <a:off x="4343400" y="2362200"/>
            <a:ext cx="457200" cy="2590800"/>
          </a:xfrm>
          <a:prstGeom prst="rightBrace">
            <a:avLst>
              <a:gd name="adj1" fmla="val 4722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3979" name="Text Box 10"/>
          <p:cNvSpPr txBox="1">
            <a:spLocks noChangeArrowheads="1"/>
          </p:cNvSpPr>
          <p:nvPr/>
        </p:nvSpPr>
        <p:spPr bwMode="auto">
          <a:xfrm>
            <a:off x="6172200" y="2743200"/>
            <a:ext cx="1238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/>
              <a:t>Union</a:t>
            </a: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228600" y="0"/>
            <a:ext cx="1014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step</a:t>
            </a:r>
          </a:p>
        </p:txBody>
      </p:sp>
    </p:spTree>
    <p:extLst>
      <p:ext uri="{BB962C8B-B14F-4D97-AF65-F5344CB8AC3E}">
        <p14:creationId xmlns:p14="http://schemas.microsoft.com/office/powerpoint/2010/main" val="32754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85011" name="Oval 4"/>
          <p:cNvSpPr>
            <a:spLocks noChangeArrowheads="1"/>
          </p:cNvSpPr>
          <p:nvPr/>
        </p:nvSpPr>
        <p:spPr bwMode="auto">
          <a:xfrm>
            <a:off x="2655912" y="1866652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5012" name="Oval 5"/>
          <p:cNvSpPr>
            <a:spLocks noChangeArrowheads="1"/>
          </p:cNvSpPr>
          <p:nvPr/>
        </p:nvSpPr>
        <p:spPr bwMode="auto">
          <a:xfrm>
            <a:off x="4713312" y="1866652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5013" name="Oval 6"/>
          <p:cNvSpPr>
            <a:spLocks noChangeArrowheads="1"/>
          </p:cNvSpPr>
          <p:nvPr/>
        </p:nvSpPr>
        <p:spPr bwMode="auto">
          <a:xfrm>
            <a:off x="6770712" y="1866652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5014" name="Line 7"/>
          <p:cNvSpPr>
            <a:spLocks noChangeShapeType="1"/>
          </p:cNvSpPr>
          <p:nvPr/>
        </p:nvSpPr>
        <p:spPr bwMode="auto">
          <a:xfrm>
            <a:off x="3265512" y="2171452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5015" name="Line 8"/>
          <p:cNvSpPr>
            <a:spLocks noChangeShapeType="1"/>
          </p:cNvSpPr>
          <p:nvPr/>
        </p:nvSpPr>
        <p:spPr bwMode="auto">
          <a:xfrm>
            <a:off x="5399112" y="2171452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5016" name="Oval 9"/>
          <p:cNvSpPr>
            <a:spLocks noChangeArrowheads="1"/>
          </p:cNvSpPr>
          <p:nvPr/>
        </p:nvSpPr>
        <p:spPr bwMode="auto">
          <a:xfrm>
            <a:off x="4637112" y="1790452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5017" name="Freeform 10"/>
          <p:cNvSpPr>
            <a:spLocks/>
          </p:cNvSpPr>
          <p:nvPr/>
        </p:nvSpPr>
        <p:spPr bwMode="auto">
          <a:xfrm>
            <a:off x="4599012" y="1231652"/>
            <a:ext cx="762000" cy="635000"/>
          </a:xfrm>
          <a:custGeom>
            <a:avLst/>
            <a:gdLst>
              <a:gd name="T0" fmla="*/ 190500 w 480"/>
              <a:gd name="T1" fmla="*/ 635000 h 400"/>
              <a:gd name="T2" fmla="*/ 38100 w 480"/>
              <a:gd name="T3" fmla="*/ 177800 h 400"/>
              <a:gd name="T4" fmla="*/ 419100 w 480"/>
              <a:gd name="T5" fmla="*/ 25400 h 400"/>
              <a:gd name="T6" fmla="*/ 723900 w 480"/>
              <a:gd name="T7" fmla="*/ 101600 h 400"/>
              <a:gd name="T8" fmla="*/ 647700 w 480"/>
              <a:gd name="T9" fmla="*/ 635000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400"/>
              <a:gd name="T17" fmla="*/ 480 w 480"/>
              <a:gd name="T18" fmla="*/ 400 h 4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400">
                <a:moveTo>
                  <a:pt x="120" y="400"/>
                </a:moveTo>
                <a:cubicBezTo>
                  <a:pt x="60" y="288"/>
                  <a:pt x="0" y="176"/>
                  <a:pt x="24" y="112"/>
                </a:cubicBezTo>
                <a:cubicBezTo>
                  <a:pt x="48" y="48"/>
                  <a:pt x="192" y="24"/>
                  <a:pt x="264" y="16"/>
                </a:cubicBezTo>
                <a:cubicBezTo>
                  <a:pt x="336" y="8"/>
                  <a:pt x="432" y="0"/>
                  <a:pt x="456" y="64"/>
                </a:cubicBezTo>
                <a:cubicBezTo>
                  <a:pt x="480" y="128"/>
                  <a:pt x="444" y="264"/>
                  <a:pt x="408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5018" name="Freeform 11"/>
          <p:cNvSpPr>
            <a:spLocks/>
          </p:cNvSpPr>
          <p:nvPr/>
        </p:nvSpPr>
        <p:spPr bwMode="auto">
          <a:xfrm>
            <a:off x="2960712" y="2400052"/>
            <a:ext cx="3898900" cy="596900"/>
          </a:xfrm>
          <a:custGeom>
            <a:avLst/>
            <a:gdLst>
              <a:gd name="T0" fmla="*/ 3886200 w 2456"/>
              <a:gd name="T1" fmla="*/ 0 h 376"/>
              <a:gd name="T2" fmla="*/ 3352800 w 2456"/>
              <a:gd name="T3" fmla="*/ 457200 h 376"/>
              <a:gd name="T4" fmla="*/ 609600 w 2456"/>
              <a:gd name="T5" fmla="*/ 533400 h 376"/>
              <a:gd name="T6" fmla="*/ 0 w 2456"/>
              <a:gd name="T7" fmla="*/ 76200 h 376"/>
              <a:gd name="T8" fmla="*/ 0 60000 65536"/>
              <a:gd name="T9" fmla="*/ 0 60000 65536"/>
              <a:gd name="T10" fmla="*/ 0 60000 65536"/>
              <a:gd name="T11" fmla="*/ 0 60000 65536"/>
              <a:gd name="T12" fmla="*/ 0 w 2456"/>
              <a:gd name="T13" fmla="*/ 0 h 376"/>
              <a:gd name="T14" fmla="*/ 2456 w 2456"/>
              <a:gd name="T15" fmla="*/ 376 h 3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56" h="376">
                <a:moveTo>
                  <a:pt x="2448" y="0"/>
                </a:moveTo>
                <a:cubicBezTo>
                  <a:pt x="2452" y="116"/>
                  <a:pt x="2456" y="232"/>
                  <a:pt x="2112" y="288"/>
                </a:cubicBezTo>
                <a:cubicBezTo>
                  <a:pt x="1768" y="344"/>
                  <a:pt x="736" y="376"/>
                  <a:pt x="384" y="336"/>
                </a:cubicBezTo>
                <a:cubicBezTo>
                  <a:pt x="32" y="296"/>
                  <a:pt x="16" y="172"/>
                  <a:pt x="0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5019" name="Line 12"/>
          <p:cNvSpPr>
            <a:spLocks noChangeShapeType="1"/>
          </p:cNvSpPr>
          <p:nvPr/>
        </p:nvSpPr>
        <p:spPr bwMode="auto">
          <a:xfrm>
            <a:off x="2122512" y="217145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8499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327369"/>
              </p:ext>
            </p:extLst>
          </p:nvPr>
        </p:nvGraphicFramePr>
        <p:xfrm>
          <a:off x="3798912" y="1866652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Equation" r:id="rId3" imgW="266400" imgH="279360" progId="Equation.3">
                  <p:embed/>
                </p:oleObj>
              </mc:Choice>
              <mc:Fallback>
                <p:oleObj name="Equation" r:id="rId3" imgW="266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912" y="1866652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361650"/>
              </p:ext>
            </p:extLst>
          </p:nvPr>
        </p:nvGraphicFramePr>
        <p:xfrm>
          <a:off x="5551512" y="2552452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name="Equation" r:id="rId5" imgW="253800" imgH="393480" progId="Equation.3">
                  <p:embed/>
                </p:oleObj>
              </mc:Choice>
              <mc:Fallback>
                <p:oleObj name="Equation" r:id="rId5" imgW="253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512" y="2552452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417068"/>
              </p:ext>
            </p:extLst>
          </p:nvPr>
        </p:nvGraphicFramePr>
        <p:xfrm>
          <a:off x="5399112" y="1180852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" name="Equation" r:id="rId7" imgW="266400" imgH="279360" progId="Equation.3">
                  <p:embed/>
                </p:oleObj>
              </mc:Choice>
              <mc:Fallback>
                <p:oleObj name="Equation" r:id="rId7" imgW="266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9112" y="1180852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87859"/>
              </p:ext>
            </p:extLst>
          </p:nvPr>
        </p:nvGraphicFramePr>
        <p:xfrm>
          <a:off x="5932512" y="1790452"/>
          <a:ext cx="3032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name="Equation" r:id="rId8" imgW="304560" imgH="380880" progId="Equation.3">
                  <p:embed/>
                </p:oleObj>
              </mc:Choice>
              <mc:Fallback>
                <p:oleObj name="Equation" r:id="rId8" imgW="30456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2512" y="1790452"/>
                        <a:ext cx="3032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187423"/>
              </p:ext>
            </p:extLst>
          </p:nvPr>
        </p:nvGraphicFramePr>
        <p:xfrm>
          <a:off x="2732112" y="1866652"/>
          <a:ext cx="4302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Equation" r:id="rId10" imgW="431640" imgH="533160" progId="Equation.3">
                  <p:embed/>
                </p:oleObj>
              </mc:Choice>
              <mc:Fallback>
                <p:oleObj name="Equation" r:id="rId10" imgW="43164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112" y="1866652"/>
                        <a:ext cx="4302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543928"/>
              </p:ext>
            </p:extLst>
          </p:nvPr>
        </p:nvGraphicFramePr>
        <p:xfrm>
          <a:off x="4819675" y="1871415"/>
          <a:ext cx="368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Equation" r:id="rId12" imgW="368280" imgH="520560" progId="Equation.3">
                  <p:embed/>
                </p:oleObj>
              </mc:Choice>
              <mc:Fallback>
                <p:oleObj name="Equation" r:id="rId12" imgW="36828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75" y="1871415"/>
                        <a:ext cx="3683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255117"/>
              </p:ext>
            </p:extLst>
          </p:nvPr>
        </p:nvGraphicFramePr>
        <p:xfrm>
          <a:off x="6840562" y="1871415"/>
          <a:ext cx="4429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" name="Equation" r:id="rId14" imgW="444240" imgH="520560" progId="Equation.3">
                  <p:embed/>
                </p:oleObj>
              </mc:Choice>
              <mc:Fallback>
                <p:oleObj name="Equation" r:id="rId14" imgW="44424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0562" y="1871415"/>
                        <a:ext cx="44291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20" name="Text Box 20"/>
          <p:cNvSpPr txBox="1">
            <a:spLocks noChangeArrowheads="1"/>
          </p:cNvSpPr>
          <p:nvPr/>
        </p:nvSpPr>
        <p:spPr bwMode="auto">
          <a:xfrm>
            <a:off x="963637" y="1206252"/>
            <a:ext cx="1057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/>
              <a:t>NFA</a:t>
            </a:r>
            <a:endParaRPr lang="en-US"/>
          </a:p>
        </p:txBody>
      </p:sp>
      <p:sp>
        <p:nvSpPr>
          <p:cNvPr id="85021" name="Oval 21"/>
          <p:cNvSpPr>
            <a:spLocks noChangeArrowheads="1"/>
          </p:cNvSpPr>
          <p:nvPr/>
        </p:nvSpPr>
        <p:spPr bwMode="auto">
          <a:xfrm>
            <a:off x="2672680" y="4419600"/>
            <a:ext cx="1066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85001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324737"/>
              </p:ext>
            </p:extLst>
          </p:nvPr>
        </p:nvGraphicFramePr>
        <p:xfrm>
          <a:off x="2825080" y="4648200"/>
          <a:ext cx="7731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9" name="Equation" r:id="rId16" imgW="774360" imgH="533160" progId="Equation.3">
                  <p:embed/>
                </p:oleObj>
              </mc:Choice>
              <mc:Fallback>
                <p:oleObj name="Equation" r:id="rId16" imgW="77436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080" y="4648200"/>
                        <a:ext cx="7731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22" name="Line 23"/>
          <p:cNvSpPr>
            <a:spLocks noChangeShapeType="1"/>
          </p:cNvSpPr>
          <p:nvPr/>
        </p:nvSpPr>
        <p:spPr bwMode="auto">
          <a:xfrm>
            <a:off x="2139280" y="495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5023" name="Oval 24"/>
          <p:cNvSpPr>
            <a:spLocks noChangeArrowheads="1"/>
          </p:cNvSpPr>
          <p:nvPr/>
        </p:nvSpPr>
        <p:spPr bwMode="auto">
          <a:xfrm>
            <a:off x="5644480" y="4267200"/>
            <a:ext cx="1447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5024" name="Line 25"/>
          <p:cNvSpPr>
            <a:spLocks noChangeShapeType="1"/>
          </p:cNvSpPr>
          <p:nvPr/>
        </p:nvSpPr>
        <p:spPr bwMode="auto">
          <a:xfrm>
            <a:off x="3739480" y="4953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8500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7433"/>
              </p:ext>
            </p:extLst>
          </p:nvPr>
        </p:nvGraphicFramePr>
        <p:xfrm>
          <a:off x="5720680" y="4724400"/>
          <a:ext cx="1320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0" name="Equation" r:id="rId18" imgW="1320480" imgH="520560" progId="Equation.3">
                  <p:embed/>
                </p:oleObj>
              </mc:Choice>
              <mc:Fallback>
                <p:oleObj name="Equation" r:id="rId18" imgW="132048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0680" y="4724400"/>
                        <a:ext cx="1320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3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400011"/>
              </p:ext>
            </p:extLst>
          </p:nvPr>
        </p:nvGraphicFramePr>
        <p:xfrm>
          <a:off x="4501480" y="45720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name="Equation" r:id="rId20" imgW="266400" imgH="279360" progId="Equation.3">
                  <p:embed/>
                </p:oleObj>
              </mc:Choice>
              <mc:Fallback>
                <p:oleObj name="Equation" r:id="rId20" imgW="266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1480" y="45720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25" name="Text Box 28"/>
          <p:cNvSpPr txBox="1">
            <a:spLocks noChangeArrowheads="1"/>
          </p:cNvSpPr>
          <p:nvPr/>
        </p:nvSpPr>
        <p:spPr bwMode="auto">
          <a:xfrm>
            <a:off x="1072480" y="3657600"/>
            <a:ext cx="1020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/>
              <a:t>DFA</a:t>
            </a:r>
            <a:endParaRPr lang="en-US"/>
          </a:p>
        </p:txBody>
      </p:sp>
      <p:graphicFrame>
        <p:nvGraphicFramePr>
          <p:cNvPr id="85004" name="Object 29"/>
          <p:cNvGraphicFramePr>
            <a:graphicFrameLocks noChangeAspect="1"/>
          </p:cNvGraphicFramePr>
          <p:nvPr/>
        </p:nvGraphicFramePr>
        <p:xfrm>
          <a:off x="2667000" y="152400"/>
          <a:ext cx="35560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name="Equation" r:id="rId21" imgW="3555720" imgH="533160" progId="Equation.3">
                  <p:embed/>
                </p:oleObj>
              </mc:Choice>
              <mc:Fallback>
                <p:oleObj name="Equation" r:id="rId21" imgW="355572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52400"/>
                        <a:ext cx="355600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5" name="Object 30"/>
          <p:cNvGraphicFramePr>
            <a:graphicFrameLocks noChangeAspect="1"/>
          </p:cNvGraphicFramePr>
          <p:nvPr/>
        </p:nvGraphicFramePr>
        <p:xfrm>
          <a:off x="2743200" y="5791200"/>
          <a:ext cx="34798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3" name="Equation" r:id="rId23" imgW="3479760" imgH="533160" progId="Equation.3">
                  <p:embed/>
                </p:oleObj>
              </mc:Choice>
              <mc:Fallback>
                <p:oleObj name="Equation" r:id="rId23" imgW="347976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791200"/>
                        <a:ext cx="347980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6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690130"/>
              </p:ext>
            </p:extLst>
          </p:nvPr>
        </p:nvGraphicFramePr>
        <p:xfrm>
          <a:off x="2046312" y="1257052"/>
          <a:ext cx="54451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Equation" r:id="rId25" imgW="545760" imgH="393480" progId="Equation.3">
                  <p:embed/>
                </p:oleObj>
              </mc:Choice>
              <mc:Fallback>
                <p:oleObj name="Equation" r:id="rId25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312" y="1257052"/>
                        <a:ext cx="54451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7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93531"/>
              </p:ext>
            </p:extLst>
          </p:nvPr>
        </p:nvGraphicFramePr>
        <p:xfrm>
          <a:off x="2139280" y="3657600"/>
          <a:ext cx="64611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Equation" r:id="rId27" imgW="647640" imgH="431640" progId="Equation.3">
                  <p:embed/>
                </p:oleObj>
              </mc:Choice>
              <mc:Fallback>
                <p:oleObj name="Equation" r:id="rId27" imgW="647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280" y="3657600"/>
                        <a:ext cx="64611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26" name="Text Box 34"/>
          <p:cNvSpPr txBox="1">
            <a:spLocks noChangeArrowheads="1"/>
          </p:cNvSpPr>
          <p:nvPr/>
        </p:nvSpPr>
        <p:spPr bwMode="auto">
          <a:xfrm>
            <a:off x="152400" y="152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>
                <a:solidFill>
                  <a:srgbClr val="FF3399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14163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 algn="l" rtl="0">
              <a:buFontTx/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3.</a:t>
            </a:r>
            <a:r>
              <a:rPr lang="en-US" dirty="0" smtClean="0"/>
              <a:t> Repeat Step </a:t>
            </a:r>
            <a:r>
              <a:rPr lang="en-US" sz="36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for every state in DFA and symbols in alphabet until no more states can be added in the DFA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0" y="1447800"/>
            <a:ext cx="1014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step</a:t>
            </a:r>
          </a:p>
        </p:txBody>
      </p:sp>
    </p:spTree>
    <p:extLst>
      <p:ext uri="{BB962C8B-B14F-4D97-AF65-F5344CB8AC3E}">
        <p14:creationId xmlns:p14="http://schemas.microsoft.com/office/powerpoint/2010/main" val="78177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86038" name="Oval 4"/>
          <p:cNvSpPr>
            <a:spLocks noChangeArrowheads="1"/>
          </p:cNvSpPr>
          <p:nvPr/>
        </p:nvSpPr>
        <p:spPr bwMode="auto">
          <a:xfrm>
            <a:off x="1905000" y="1524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6039" name="Oval 5"/>
          <p:cNvSpPr>
            <a:spLocks noChangeArrowheads="1"/>
          </p:cNvSpPr>
          <p:nvPr/>
        </p:nvSpPr>
        <p:spPr bwMode="auto">
          <a:xfrm>
            <a:off x="3962400" y="1524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6040" name="Oval 6"/>
          <p:cNvSpPr>
            <a:spLocks noChangeArrowheads="1"/>
          </p:cNvSpPr>
          <p:nvPr/>
        </p:nvSpPr>
        <p:spPr bwMode="auto">
          <a:xfrm>
            <a:off x="6019800" y="1524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6041" name="Line 7"/>
          <p:cNvSpPr>
            <a:spLocks noChangeShapeType="1"/>
          </p:cNvSpPr>
          <p:nvPr/>
        </p:nvSpPr>
        <p:spPr bwMode="auto">
          <a:xfrm>
            <a:off x="2514600" y="1828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6042" name="Line 8"/>
          <p:cNvSpPr>
            <a:spLocks noChangeShapeType="1"/>
          </p:cNvSpPr>
          <p:nvPr/>
        </p:nvSpPr>
        <p:spPr bwMode="auto">
          <a:xfrm>
            <a:off x="4648200" y="1828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6043" name="Oval 9"/>
          <p:cNvSpPr>
            <a:spLocks noChangeArrowheads="1"/>
          </p:cNvSpPr>
          <p:nvPr/>
        </p:nvSpPr>
        <p:spPr bwMode="auto">
          <a:xfrm>
            <a:off x="3886200" y="14478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6044" name="Freeform 10"/>
          <p:cNvSpPr>
            <a:spLocks/>
          </p:cNvSpPr>
          <p:nvPr/>
        </p:nvSpPr>
        <p:spPr bwMode="auto">
          <a:xfrm>
            <a:off x="3848100" y="889000"/>
            <a:ext cx="762000" cy="635000"/>
          </a:xfrm>
          <a:custGeom>
            <a:avLst/>
            <a:gdLst>
              <a:gd name="T0" fmla="*/ 190500 w 480"/>
              <a:gd name="T1" fmla="*/ 635000 h 400"/>
              <a:gd name="T2" fmla="*/ 38100 w 480"/>
              <a:gd name="T3" fmla="*/ 177800 h 400"/>
              <a:gd name="T4" fmla="*/ 419100 w 480"/>
              <a:gd name="T5" fmla="*/ 25400 h 400"/>
              <a:gd name="T6" fmla="*/ 723900 w 480"/>
              <a:gd name="T7" fmla="*/ 101600 h 400"/>
              <a:gd name="T8" fmla="*/ 647700 w 480"/>
              <a:gd name="T9" fmla="*/ 635000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400"/>
              <a:gd name="T17" fmla="*/ 480 w 480"/>
              <a:gd name="T18" fmla="*/ 400 h 4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400">
                <a:moveTo>
                  <a:pt x="120" y="400"/>
                </a:moveTo>
                <a:cubicBezTo>
                  <a:pt x="60" y="288"/>
                  <a:pt x="0" y="176"/>
                  <a:pt x="24" y="112"/>
                </a:cubicBezTo>
                <a:cubicBezTo>
                  <a:pt x="48" y="48"/>
                  <a:pt x="192" y="24"/>
                  <a:pt x="264" y="16"/>
                </a:cubicBezTo>
                <a:cubicBezTo>
                  <a:pt x="336" y="8"/>
                  <a:pt x="432" y="0"/>
                  <a:pt x="456" y="64"/>
                </a:cubicBezTo>
                <a:cubicBezTo>
                  <a:pt x="480" y="128"/>
                  <a:pt x="444" y="264"/>
                  <a:pt x="408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6045" name="Freeform 11"/>
          <p:cNvSpPr>
            <a:spLocks/>
          </p:cNvSpPr>
          <p:nvPr/>
        </p:nvSpPr>
        <p:spPr bwMode="auto">
          <a:xfrm>
            <a:off x="2209800" y="2057400"/>
            <a:ext cx="3898900" cy="596900"/>
          </a:xfrm>
          <a:custGeom>
            <a:avLst/>
            <a:gdLst>
              <a:gd name="T0" fmla="*/ 3886200 w 2456"/>
              <a:gd name="T1" fmla="*/ 0 h 376"/>
              <a:gd name="T2" fmla="*/ 3352800 w 2456"/>
              <a:gd name="T3" fmla="*/ 457200 h 376"/>
              <a:gd name="T4" fmla="*/ 609600 w 2456"/>
              <a:gd name="T5" fmla="*/ 533400 h 376"/>
              <a:gd name="T6" fmla="*/ 0 w 2456"/>
              <a:gd name="T7" fmla="*/ 76200 h 376"/>
              <a:gd name="T8" fmla="*/ 0 60000 65536"/>
              <a:gd name="T9" fmla="*/ 0 60000 65536"/>
              <a:gd name="T10" fmla="*/ 0 60000 65536"/>
              <a:gd name="T11" fmla="*/ 0 60000 65536"/>
              <a:gd name="T12" fmla="*/ 0 w 2456"/>
              <a:gd name="T13" fmla="*/ 0 h 376"/>
              <a:gd name="T14" fmla="*/ 2456 w 2456"/>
              <a:gd name="T15" fmla="*/ 376 h 3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56" h="376">
                <a:moveTo>
                  <a:pt x="2448" y="0"/>
                </a:moveTo>
                <a:cubicBezTo>
                  <a:pt x="2452" y="116"/>
                  <a:pt x="2456" y="232"/>
                  <a:pt x="2112" y="288"/>
                </a:cubicBezTo>
                <a:cubicBezTo>
                  <a:pt x="1768" y="344"/>
                  <a:pt x="736" y="376"/>
                  <a:pt x="384" y="336"/>
                </a:cubicBezTo>
                <a:cubicBezTo>
                  <a:pt x="32" y="296"/>
                  <a:pt x="16" y="172"/>
                  <a:pt x="0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6046" name="Line 12"/>
          <p:cNvSpPr>
            <a:spLocks noChangeShapeType="1"/>
          </p:cNvSpPr>
          <p:nvPr/>
        </p:nvSpPr>
        <p:spPr bwMode="auto">
          <a:xfrm>
            <a:off x="13716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86018" name="Object 13"/>
          <p:cNvGraphicFramePr>
            <a:graphicFrameLocks noChangeAspect="1"/>
          </p:cNvGraphicFramePr>
          <p:nvPr/>
        </p:nvGraphicFramePr>
        <p:xfrm>
          <a:off x="3048000" y="15240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Equation" r:id="rId3" imgW="266400" imgH="279360" progId="Equation.3">
                  <p:embed/>
                </p:oleObj>
              </mc:Choice>
              <mc:Fallback>
                <p:oleObj name="Equation" r:id="rId3" imgW="266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5240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" name="Object 14"/>
          <p:cNvGraphicFramePr>
            <a:graphicFrameLocks noChangeAspect="1"/>
          </p:cNvGraphicFramePr>
          <p:nvPr/>
        </p:nvGraphicFramePr>
        <p:xfrm>
          <a:off x="4800600" y="22098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Equation" r:id="rId5" imgW="253800" imgH="393480" progId="Equation.3">
                  <p:embed/>
                </p:oleObj>
              </mc:Choice>
              <mc:Fallback>
                <p:oleObj name="Equation" r:id="rId5" imgW="253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2098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0" name="Object 15"/>
          <p:cNvGraphicFramePr>
            <a:graphicFrameLocks noChangeAspect="1"/>
          </p:cNvGraphicFramePr>
          <p:nvPr/>
        </p:nvGraphicFramePr>
        <p:xfrm>
          <a:off x="4648200" y="8382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Equation" r:id="rId7" imgW="266400" imgH="279360" progId="Equation.3">
                  <p:embed/>
                </p:oleObj>
              </mc:Choice>
              <mc:Fallback>
                <p:oleObj name="Equation" r:id="rId7" imgW="266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8382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1" name="Object 16"/>
          <p:cNvGraphicFramePr>
            <a:graphicFrameLocks noChangeAspect="1"/>
          </p:cNvGraphicFramePr>
          <p:nvPr/>
        </p:nvGraphicFramePr>
        <p:xfrm>
          <a:off x="5181600" y="1447800"/>
          <a:ext cx="3032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Equation" r:id="rId8" imgW="304560" imgH="380880" progId="Equation.3">
                  <p:embed/>
                </p:oleObj>
              </mc:Choice>
              <mc:Fallback>
                <p:oleObj name="Equation" r:id="rId8" imgW="30456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447800"/>
                        <a:ext cx="3032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17"/>
          <p:cNvGraphicFramePr>
            <a:graphicFrameLocks noChangeAspect="1"/>
          </p:cNvGraphicFramePr>
          <p:nvPr/>
        </p:nvGraphicFramePr>
        <p:xfrm>
          <a:off x="1981200" y="1524000"/>
          <a:ext cx="4302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3" name="Equation" r:id="rId10" imgW="431640" imgH="533160" progId="Equation.3">
                  <p:embed/>
                </p:oleObj>
              </mc:Choice>
              <mc:Fallback>
                <p:oleObj name="Equation" r:id="rId10" imgW="43164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4302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3" name="Object 18"/>
          <p:cNvGraphicFramePr>
            <a:graphicFrameLocks noChangeAspect="1"/>
          </p:cNvGraphicFramePr>
          <p:nvPr/>
        </p:nvGraphicFramePr>
        <p:xfrm>
          <a:off x="4068763" y="1528763"/>
          <a:ext cx="368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name="Equation" r:id="rId12" imgW="368280" imgH="520560" progId="Equation.3">
                  <p:embed/>
                </p:oleObj>
              </mc:Choice>
              <mc:Fallback>
                <p:oleObj name="Equation" r:id="rId12" imgW="36828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1528763"/>
                        <a:ext cx="3683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4" name="Object 19"/>
          <p:cNvGraphicFramePr>
            <a:graphicFrameLocks noChangeAspect="1"/>
          </p:cNvGraphicFramePr>
          <p:nvPr/>
        </p:nvGraphicFramePr>
        <p:xfrm>
          <a:off x="6089650" y="1528763"/>
          <a:ext cx="4429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5" name="Equation" r:id="rId14" imgW="444240" imgH="520560" progId="Equation.3">
                  <p:embed/>
                </p:oleObj>
              </mc:Choice>
              <mc:Fallback>
                <p:oleObj name="Equation" r:id="rId14" imgW="44424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9650" y="1528763"/>
                        <a:ext cx="44291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47" name="Text Box 20"/>
          <p:cNvSpPr txBox="1">
            <a:spLocks noChangeArrowheads="1"/>
          </p:cNvSpPr>
          <p:nvPr/>
        </p:nvSpPr>
        <p:spPr bwMode="auto">
          <a:xfrm>
            <a:off x="212725" y="863600"/>
            <a:ext cx="1057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/>
              <a:t>NFA</a:t>
            </a:r>
            <a:endParaRPr lang="en-US"/>
          </a:p>
        </p:txBody>
      </p:sp>
      <p:sp>
        <p:nvSpPr>
          <p:cNvPr id="86048" name="Text Box 21"/>
          <p:cNvSpPr txBox="1">
            <a:spLocks noChangeArrowheads="1"/>
          </p:cNvSpPr>
          <p:nvPr/>
        </p:nvSpPr>
        <p:spPr bwMode="auto">
          <a:xfrm>
            <a:off x="152400" y="3505200"/>
            <a:ext cx="1020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/>
              <a:t>DFA</a:t>
            </a:r>
            <a:endParaRPr lang="en-US"/>
          </a:p>
        </p:txBody>
      </p:sp>
      <p:sp>
        <p:nvSpPr>
          <p:cNvPr id="86049" name="Oval 22"/>
          <p:cNvSpPr>
            <a:spLocks noChangeArrowheads="1"/>
          </p:cNvSpPr>
          <p:nvPr/>
        </p:nvSpPr>
        <p:spPr bwMode="auto">
          <a:xfrm>
            <a:off x="1828800" y="4114800"/>
            <a:ext cx="1066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86025" name="Object 23"/>
          <p:cNvGraphicFramePr>
            <a:graphicFrameLocks noChangeAspect="1"/>
          </p:cNvGraphicFramePr>
          <p:nvPr/>
        </p:nvGraphicFramePr>
        <p:xfrm>
          <a:off x="1981200" y="4343400"/>
          <a:ext cx="7731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6" name="Equation" r:id="rId16" imgW="774360" imgH="533160" progId="Equation.3">
                  <p:embed/>
                </p:oleObj>
              </mc:Choice>
              <mc:Fallback>
                <p:oleObj name="Equation" r:id="rId16" imgW="77436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343400"/>
                        <a:ext cx="7731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50" name="Line 24"/>
          <p:cNvSpPr>
            <a:spLocks noChangeShapeType="1"/>
          </p:cNvSpPr>
          <p:nvPr/>
        </p:nvSpPr>
        <p:spPr bwMode="auto">
          <a:xfrm>
            <a:off x="12954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6051" name="Oval 25"/>
          <p:cNvSpPr>
            <a:spLocks noChangeArrowheads="1"/>
          </p:cNvSpPr>
          <p:nvPr/>
        </p:nvSpPr>
        <p:spPr bwMode="auto">
          <a:xfrm>
            <a:off x="4800600" y="3962400"/>
            <a:ext cx="1447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6052" name="Line 26"/>
          <p:cNvSpPr>
            <a:spLocks noChangeShapeType="1"/>
          </p:cNvSpPr>
          <p:nvPr/>
        </p:nvSpPr>
        <p:spPr bwMode="auto">
          <a:xfrm>
            <a:off x="2895600" y="4648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86026" name="Object 27"/>
          <p:cNvGraphicFramePr>
            <a:graphicFrameLocks noChangeAspect="1"/>
          </p:cNvGraphicFramePr>
          <p:nvPr/>
        </p:nvGraphicFramePr>
        <p:xfrm>
          <a:off x="4876800" y="4419600"/>
          <a:ext cx="1320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7" name="Equation" r:id="rId18" imgW="1320480" imgH="520560" progId="Equation.3">
                  <p:embed/>
                </p:oleObj>
              </mc:Choice>
              <mc:Fallback>
                <p:oleObj name="Equation" r:id="rId18" imgW="132048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419600"/>
                        <a:ext cx="1320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7" name="Object 28"/>
          <p:cNvGraphicFramePr>
            <a:graphicFrameLocks noChangeAspect="1"/>
          </p:cNvGraphicFramePr>
          <p:nvPr/>
        </p:nvGraphicFramePr>
        <p:xfrm>
          <a:off x="3657600" y="42672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8" name="Equation" r:id="rId20" imgW="266400" imgH="279360" progId="Equation.3">
                  <p:embed/>
                </p:oleObj>
              </mc:Choice>
              <mc:Fallback>
                <p:oleObj name="Equation" r:id="rId20" imgW="266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2672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53" name="Oval 29"/>
          <p:cNvSpPr>
            <a:spLocks noChangeArrowheads="1"/>
          </p:cNvSpPr>
          <p:nvPr/>
        </p:nvSpPr>
        <p:spPr bwMode="auto">
          <a:xfrm>
            <a:off x="3352800" y="5715000"/>
            <a:ext cx="1066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6054" name="Line 30"/>
          <p:cNvSpPr>
            <a:spLocks noChangeShapeType="1"/>
          </p:cNvSpPr>
          <p:nvPr/>
        </p:nvSpPr>
        <p:spPr bwMode="auto">
          <a:xfrm>
            <a:off x="2667000" y="50292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86028" name="Object 31"/>
          <p:cNvGraphicFramePr>
            <a:graphicFrameLocks noChangeAspect="1"/>
          </p:cNvGraphicFramePr>
          <p:nvPr/>
        </p:nvGraphicFramePr>
        <p:xfrm>
          <a:off x="3657600" y="6019800"/>
          <a:ext cx="3921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9" name="Equation" r:id="rId21" imgW="393480" imgH="380880" progId="Equation.3">
                  <p:embed/>
                </p:oleObj>
              </mc:Choice>
              <mc:Fallback>
                <p:oleObj name="Equation" r:id="rId21" imgW="39348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6019800"/>
                        <a:ext cx="3921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9" name="Object 32"/>
          <p:cNvGraphicFramePr>
            <a:graphicFrameLocks noChangeAspect="1"/>
          </p:cNvGraphicFramePr>
          <p:nvPr/>
        </p:nvGraphicFramePr>
        <p:xfrm>
          <a:off x="3124200" y="50292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0" name="Equation" r:id="rId23" imgW="253800" imgH="393480" progId="Equation.3">
                  <p:embed/>
                </p:oleObj>
              </mc:Choice>
              <mc:Fallback>
                <p:oleObj name="Equation" r:id="rId23" imgW="253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0292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55" name="Freeform 33"/>
          <p:cNvSpPr>
            <a:spLocks/>
          </p:cNvSpPr>
          <p:nvPr/>
        </p:nvSpPr>
        <p:spPr bwMode="auto">
          <a:xfrm>
            <a:off x="6019800" y="3530600"/>
            <a:ext cx="1155700" cy="1041400"/>
          </a:xfrm>
          <a:custGeom>
            <a:avLst/>
            <a:gdLst>
              <a:gd name="T0" fmla="*/ 0 w 728"/>
              <a:gd name="T1" fmla="*/ 660400 h 656"/>
              <a:gd name="T2" fmla="*/ 304800 w 728"/>
              <a:gd name="T3" fmla="*/ 50800 h 656"/>
              <a:gd name="T4" fmla="*/ 1066800 w 728"/>
              <a:gd name="T5" fmla="*/ 355600 h 656"/>
              <a:gd name="T6" fmla="*/ 838200 w 728"/>
              <a:gd name="T7" fmla="*/ 812800 h 656"/>
              <a:gd name="T8" fmla="*/ 228600 w 728"/>
              <a:gd name="T9" fmla="*/ 1041400 h 6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8"/>
              <a:gd name="T16" fmla="*/ 0 h 656"/>
              <a:gd name="T17" fmla="*/ 728 w 728"/>
              <a:gd name="T18" fmla="*/ 656 h 6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8" h="656">
                <a:moveTo>
                  <a:pt x="0" y="416"/>
                </a:moveTo>
                <a:cubicBezTo>
                  <a:pt x="40" y="240"/>
                  <a:pt x="80" y="64"/>
                  <a:pt x="192" y="32"/>
                </a:cubicBezTo>
                <a:cubicBezTo>
                  <a:pt x="304" y="0"/>
                  <a:pt x="616" y="144"/>
                  <a:pt x="672" y="224"/>
                </a:cubicBezTo>
                <a:cubicBezTo>
                  <a:pt x="728" y="304"/>
                  <a:pt x="616" y="440"/>
                  <a:pt x="528" y="512"/>
                </a:cubicBezTo>
                <a:cubicBezTo>
                  <a:pt x="440" y="584"/>
                  <a:pt x="292" y="620"/>
                  <a:pt x="144" y="6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86030" name="Object 34"/>
          <p:cNvGraphicFramePr>
            <a:graphicFrameLocks noChangeAspect="1"/>
          </p:cNvGraphicFramePr>
          <p:nvPr/>
        </p:nvGraphicFramePr>
        <p:xfrm>
          <a:off x="6858000" y="33528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name="Equation" r:id="rId24" imgW="266400" imgH="279360" progId="Equation.3">
                  <p:embed/>
                </p:oleObj>
              </mc:Choice>
              <mc:Fallback>
                <p:oleObj name="Equation" r:id="rId24" imgW="266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3528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56" name="Freeform 35"/>
          <p:cNvSpPr>
            <a:spLocks/>
          </p:cNvSpPr>
          <p:nvPr/>
        </p:nvSpPr>
        <p:spPr bwMode="auto">
          <a:xfrm>
            <a:off x="2819400" y="3873500"/>
            <a:ext cx="2133600" cy="393700"/>
          </a:xfrm>
          <a:custGeom>
            <a:avLst/>
            <a:gdLst>
              <a:gd name="T0" fmla="*/ 2133600 w 1344"/>
              <a:gd name="T1" fmla="*/ 317500 h 248"/>
              <a:gd name="T2" fmla="*/ 1143000 w 1344"/>
              <a:gd name="T3" fmla="*/ 12700 h 248"/>
              <a:gd name="T4" fmla="*/ 0 w 1344"/>
              <a:gd name="T5" fmla="*/ 393700 h 248"/>
              <a:gd name="T6" fmla="*/ 0 60000 65536"/>
              <a:gd name="T7" fmla="*/ 0 60000 65536"/>
              <a:gd name="T8" fmla="*/ 0 60000 65536"/>
              <a:gd name="T9" fmla="*/ 0 w 1344"/>
              <a:gd name="T10" fmla="*/ 0 h 248"/>
              <a:gd name="T11" fmla="*/ 1344 w 1344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248">
                <a:moveTo>
                  <a:pt x="1344" y="200"/>
                </a:moveTo>
                <a:cubicBezTo>
                  <a:pt x="1144" y="100"/>
                  <a:pt x="944" y="0"/>
                  <a:pt x="720" y="8"/>
                </a:cubicBezTo>
                <a:cubicBezTo>
                  <a:pt x="496" y="16"/>
                  <a:pt x="248" y="132"/>
                  <a:pt x="0" y="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86031" name="Object 36"/>
          <p:cNvGraphicFramePr>
            <a:graphicFrameLocks noChangeAspect="1"/>
          </p:cNvGraphicFramePr>
          <p:nvPr/>
        </p:nvGraphicFramePr>
        <p:xfrm>
          <a:off x="3886200" y="34290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name="Equation" r:id="rId25" imgW="253800" imgH="393480" progId="Equation.3">
                  <p:embed/>
                </p:oleObj>
              </mc:Choice>
              <mc:Fallback>
                <p:oleObj name="Equation" r:id="rId25" imgW="253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4290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57" name="Freeform 37"/>
          <p:cNvSpPr>
            <a:spLocks/>
          </p:cNvSpPr>
          <p:nvPr/>
        </p:nvSpPr>
        <p:spPr bwMode="auto">
          <a:xfrm>
            <a:off x="4343400" y="5689600"/>
            <a:ext cx="914400" cy="901700"/>
          </a:xfrm>
          <a:custGeom>
            <a:avLst/>
            <a:gdLst>
              <a:gd name="T0" fmla="*/ 0 w 576"/>
              <a:gd name="T1" fmla="*/ 254000 h 568"/>
              <a:gd name="T2" fmla="*/ 609600 w 576"/>
              <a:gd name="T3" fmla="*/ 25400 h 568"/>
              <a:gd name="T4" fmla="*/ 914400 w 576"/>
              <a:gd name="T5" fmla="*/ 406400 h 568"/>
              <a:gd name="T6" fmla="*/ 609600 w 576"/>
              <a:gd name="T7" fmla="*/ 863600 h 568"/>
              <a:gd name="T8" fmla="*/ 76200 w 576"/>
              <a:gd name="T9" fmla="*/ 635000 h 5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568"/>
              <a:gd name="T17" fmla="*/ 576 w 576"/>
              <a:gd name="T18" fmla="*/ 568 h 5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568">
                <a:moveTo>
                  <a:pt x="0" y="160"/>
                </a:moveTo>
                <a:cubicBezTo>
                  <a:pt x="144" y="80"/>
                  <a:pt x="288" y="0"/>
                  <a:pt x="384" y="16"/>
                </a:cubicBezTo>
                <a:cubicBezTo>
                  <a:pt x="480" y="32"/>
                  <a:pt x="576" y="168"/>
                  <a:pt x="576" y="256"/>
                </a:cubicBezTo>
                <a:cubicBezTo>
                  <a:pt x="576" y="344"/>
                  <a:pt x="472" y="520"/>
                  <a:pt x="384" y="544"/>
                </a:cubicBezTo>
                <a:cubicBezTo>
                  <a:pt x="296" y="568"/>
                  <a:pt x="172" y="484"/>
                  <a:pt x="48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86032" name="Object 38"/>
          <p:cNvGraphicFramePr>
            <a:graphicFrameLocks noChangeAspect="1"/>
          </p:cNvGraphicFramePr>
          <p:nvPr/>
        </p:nvGraphicFramePr>
        <p:xfrm>
          <a:off x="5410200" y="5791200"/>
          <a:ext cx="6477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3" name="Equation" r:id="rId26" imgW="647640" imgH="469800" progId="Equation.3">
                  <p:embed/>
                </p:oleObj>
              </mc:Choice>
              <mc:Fallback>
                <p:oleObj name="Equation" r:id="rId26" imgW="6476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791200"/>
                        <a:ext cx="6477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33" name="Object 39"/>
          <p:cNvGraphicFramePr>
            <a:graphicFrameLocks noChangeAspect="1"/>
          </p:cNvGraphicFramePr>
          <p:nvPr/>
        </p:nvGraphicFramePr>
        <p:xfrm>
          <a:off x="1295400" y="914400"/>
          <a:ext cx="54451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4" name="Equation" r:id="rId28" imgW="545760" imgH="393480" progId="Equation.3">
                  <p:embed/>
                </p:oleObj>
              </mc:Choice>
              <mc:Fallback>
                <p:oleObj name="Equation" r:id="rId28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914400"/>
                        <a:ext cx="54451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34" name="Object 40"/>
          <p:cNvGraphicFramePr>
            <a:graphicFrameLocks noChangeAspect="1"/>
          </p:cNvGraphicFramePr>
          <p:nvPr/>
        </p:nvGraphicFramePr>
        <p:xfrm>
          <a:off x="1219200" y="3581400"/>
          <a:ext cx="64611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5" name="Equation" r:id="rId30" imgW="647640" imgH="431640" progId="Equation.3">
                  <p:embed/>
                </p:oleObj>
              </mc:Choice>
              <mc:Fallback>
                <p:oleObj name="Equation" r:id="rId30" imgW="647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81400"/>
                        <a:ext cx="64611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58" name="Text Box 42"/>
          <p:cNvSpPr txBox="1">
            <a:spLocks noChangeArrowheads="1"/>
          </p:cNvSpPr>
          <p:nvPr/>
        </p:nvSpPr>
        <p:spPr bwMode="auto">
          <a:xfrm>
            <a:off x="152400" y="152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>
                <a:solidFill>
                  <a:srgbClr val="FF3399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51999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Actually the third one is regular!</a:t>
            </a:r>
          </a:p>
        </p:txBody>
      </p:sp>
      <p:sp>
        <p:nvSpPr>
          <p:cNvPr id="336899" name="Text Box 3"/>
          <p:cNvSpPr txBox="1">
            <a:spLocks noChangeArrowheads="1"/>
          </p:cNvSpPr>
          <p:nvPr/>
        </p:nvSpPr>
        <p:spPr bwMode="auto">
          <a:xfrm>
            <a:off x="6201740" y="5489575"/>
            <a:ext cx="247471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 dirty="0"/>
              <a:t>DFA to recognize strings </a:t>
            </a:r>
          </a:p>
          <a:p>
            <a:pPr algn="l" rtl="0"/>
            <a:r>
              <a:rPr lang="en-US" dirty="0"/>
              <a:t>with an equal number </a:t>
            </a:r>
          </a:p>
          <a:p>
            <a:pPr algn="l" rtl="0"/>
            <a:r>
              <a:rPr lang="en-US" dirty="0"/>
              <a:t>of strings "01" and "10"</a:t>
            </a:r>
          </a:p>
        </p:txBody>
      </p:sp>
      <p:grpSp>
        <p:nvGrpSpPr>
          <p:cNvPr id="336932" name="Group 36"/>
          <p:cNvGrpSpPr>
            <a:grpSpLocks/>
          </p:cNvGrpSpPr>
          <p:nvPr/>
        </p:nvGrpSpPr>
        <p:grpSpPr bwMode="auto">
          <a:xfrm>
            <a:off x="315913" y="1566863"/>
            <a:ext cx="6096000" cy="4308475"/>
            <a:chOff x="199" y="987"/>
            <a:chExt cx="3840" cy="2714"/>
          </a:xfrm>
        </p:grpSpPr>
        <p:sp>
          <p:nvSpPr>
            <p:cNvPr id="336900" name="Oval 4"/>
            <p:cNvSpPr>
              <a:spLocks noChangeArrowheads="1"/>
            </p:cNvSpPr>
            <p:nvPr/>
          </p:nvSpPr>
          <p:spPr bwMode="auto">
            <a:xfrm>
              <a:off x="2731" y="2654"/>
              <a:ext cx="553" cy="55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36901" name="Oval 5"/>
            <p:cNvSpPr>
              <a:spLocks noChangeArrowheads="1"/>
            </p:cNvSpPr>
            <p:nvPr/>
          </p:nvSpPr>
          <p:spPr bwMode="auto">
            <a:xfrm>
              <a:off x="2731" y="1393"/>
              <a:ext cx="553" cy="55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36902" name="Oval 6"/>
            <p:cNvSpPr>
              <a:spLocks noChangeArrowheads="1"/>
            </p:cNvSpPr>
            <p:nvPr/>
          </p:nvSpPr>
          <p:spPr bwMode="auto">
            <a:xfrm>
              <a:off x="1546" y="2654"/>
              <a:ext cx="553" cy="55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36903" name="Oval 7"/>
            <p:cNvSpPr>
              <a:spLocks noChangeArrowheads="1"/>
            </p:cNvSpPr>
            <p:nvPr/>
          </p:nvSpPr>
          <p:spPr bwMode="auto">
            <a:xfrm>
              <a:off x="1546" y="1393"/>
              <a:ext cx="553" cy="55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grpSp>
          <p:nvGrpSpPr>
            <p:cNvPr id="336906" name="Group 10"/>
            <p:cNvGrpSpPr>
              <a:grpSpLocks/>
            </p:cNvGrpSpPr>
            <p:nvPr/>
          </p:nvGrpSpPr>
          <p:grpSpPr bwMode="auto">
            <a:xfrm>
              <a:off x="502" y="2042"/>
              <a:ext cx="670" cy="670"/>
              <a:chOff x="1698" y="2015"/>
              <a:chExt cx="670" cy="670"/>
            </a:xfrm>
          </p:grpSpPr>
          <p:sp>
            <p:nvSpPr>
              <p:cNvPr id="336904" name="Oval 8"/>
              <p:cNvSpPr>
                <a:spLocks noChangeArrowheads="1"/>
              </p:cNvSpPr>
              <p:nvPr/>
            </p:nvSpPr>
            <p:spPr bwMode="auto">
              <a:xfrm>
                <a:off x="1757" y="2074"/>
                <a:ext cx="553" cy="553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336905" name="Oval 9"/>
              <p:cNvSpPr>
                <a:spLocks noChangeArrowheads="1"/>
              </p:cNvSpPr>
              <p:nvPr/>
            </p:nvSpPr>
            <p:spPr bwMode="auto">
              <a:xfrm>
                <a:off x="1698" y="2015"/>
                <a:ext cx="670" cy="67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</p:grpSp>
        <p:cxnSp>
          <p:nvCxnSpPr>
            <p:cNvPr id="336907" name="AutoShape 11"/>
            <p:cNvCxnSpPr>
              <a:cxnSpLocks noChangeShapeType="1"/>
              <a:stCxn id="336905" idx="7"/>
              <a:endCxn id="336903" idx="2"/>
            </p:cNvCxnSpPr>
            <p:nvPr/>
          </p:nvCxnSpPr>
          <p:spPr bwMode="auto">
            <a:xfrm rot="16200000">
              <a:off x="1075" y="1669"/>
              <a:ext cx="458" cy="460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6908" name="AutoShape 12"/>
            <p:cNvCxnSpPr>
              <a:cxnSpLocks noChangeShapeType="1"/>
              <a:stCxn id="336903" idx="7"/>
              <a:endCxn id="336901" idx="1"/>
            </p:cNvCxnSpPr>
            <p:nvPr/>
          </p:nvCxnSpPr>
          <p:spPr bwMode="auto">
            <a:xfrm rot="5400000" flipV="1">
              <a:off x="2414" y="1066"/>
              <a:ext cx="1" cy="794"/>
            </a:xfrm>
            <a:prstGeom prst="curvedConnector3">
              <a:avLst>
                <a:gd name="adj1" fmla="val -2130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6909" name="AutoShape 13"/>
            <p:cNvCxnSpPr>
              <a:cxnSpLocks noChangeShapeType="1"/>
              <a:stCxn id="336901" idx="7"/>
              <a:endCxn id="336901" idx="5"/>
            </p:cNvCxnSpPr>
            <p:nvPr/>
          </p:nvCxnSpPr>
          <p:spPr bwMode="auto">
            <a:xfrm rot="5400000" flipV="1">
              <a:off x="2996" y="1669"/>
              <a:ext cx="415" cy="1"/>
            </a:xfrm>
            <a:prstGeom prst="curvedConnector5">
              <a:avLst>
                <a:gd name="adj1" fmla="val -51324"/>
                <a:gd name="adj2" fmla="val 61600000"/>
                <a:gd name="adj3" fmla="val 151324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6910" name="AutoShape 14"/>
            <p:cNvCxnSpPr>
              <a:cxnSpLocks noChangeShapeType="1"/>
              <a:stCxn id="336900" idx="7"/>
              <a:endCxn id="336900" idx="5"/>
            </p:cNvCxnSpPr>
            <p:nvPr/>
          </p:nvCxnSpPr>
          <p:spPr bwMode="auto">
            <a:xfrm rot="5400000" flipV="1">
              <a:off x="2996" y="2930"/>
              <a:ext cx="415" cy="1"/>
            </a:xfrm>
            <a:prstGeom prst="curvedConnector5">
              <a:avLst>
                <a:gd name="adj1" fmla="val -51324"/>
                <a:gd name="adj2" fmla="val 61600000"/>
                <a:gd name="adj3" fmla="val 151324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6911" name="AutoShape 15"/>
            <p:cNvCxnSpPr>
              <a:cxnSpLocks noChangeShapeType="1"/>
              <a:stCxn id="336901" idx="3"/>
              <a:endCxn id="336905" idx="6"/>
            </p:cNvCxnSpPr>
            <p:nvPr/>
          </p:nvCxnSpPr>
          <p:spPr bwMode="auto">
            <a:xfrm rot="5400000">
              <a:off x="1748" y="1313"/>
              <a:ext cx="500" cy="1628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6912" name="AutoShape 16"/>
            <p:cNvCxnSpPr>
              <a:cxnSpLocks noChangeShapeType="1"/>
              <a:stCxn id="336900" idx="1"/>
              <a:endCxn id="336905" idx="6"/>
            </p:cNvCxnSpPr>
            <p:nvPr/>
          </p:nvCxnSpPr>
          <p:spPr bwMode="auto">
            <a:xfrm rot="5400000" flipH="1">
              <a:off x="1825" y="1736"/>
              <a:ext cx="346" cy="1628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6913" name="AutoShape 17"/>
            <p:cNvCxnSpPr>
              <a:cxnSpLocks noChangeShapeType="1"/>
              <a:stCxn id="336903" idx="1"/>
              <a:endCxn id="336903" idx="0"/>
            </p:cNvCxnSpPr>
            <p:nvPr/>
          </p:nvCxnSpPr>
          <p:spPr bwMode="auto">
            <a:xfrm rot="16200000">
              <a:off x="1684" y="1324"/>
              <a:ext cx="81" cy="196"/>
            </a:xfrm>
            <a:prstGeom prst="curvedConnector3">
              <a:avLst>
                <a:gd name="adj1" fmla="val 422222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6914" name="AutoShape 18"/>
            <p:cNvCxnSpPr>
              <a:cxnSpLocks noChangeShapeType="1"/>
              <a:stCxn id="336902" idx="3"/>
              <a:endCxn id="336902" idx="4"/>
            </p:cNvCxnSpPr>
            <p:nvPr/>
          </p:nvCxnSpPr>
          <p:spPr bwMode="auto">
            <a:xfrm rot="16200000" flipH="1">
              <a:off x="1684" y="3081"/>
              <a:ext cx="81" cy="196"/>
            </a:xfrm>
            <a:prstGeom prst="curvedConnector3">
              <a:avLst>
                <a:gd name="adj1" fmla="val 441972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6915" name="AutoShape 19"/>
            <p:cNvCxnSpPr>
              <a:cxnSpLocks noChangeShapeType="1"/>
              <a:stCxn id="336905" idx="5"/>
              <a:endCxn id="336902" idx="2"/>
            </p:cNvCxnSpPr>
            <p:nvPr/>
          </p:nvCxnSpPr>
          <p:spPr bwMode="auto">
            <a:xfrm rot="16200000" flipH="1">
              <a:off x="1151" y="2549"/>
              <a:ext cx="305" cy="460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6916" name="Text Box 20"/>
            <p:cNvSpPr txBox="1">
              <a:spLocks noChangeArrowheads="1"/>
            </p:cNvSpPr>
            <p:nvPr/>
          </p:nvSpPr>
          <p:spPr bwMode="auto">
            <a:xfrm>
              <a:off x="2351" y="1877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336917" name="Text Box 21"/>
            <p:cNvSpPr txBox="1">
              <a:spLocks noChangeArrowheads="1"/>
            </p:cNvSpPr>
            <p:nvPr/>
          </p:nvSpPr>
          <p:spPr bwMode="auto">
            <a:xfrm>
              <a:off x="1074" y="1589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336918" name="Text Box 22"/>
            <p:cNvSpPr txBox="1">
              <a:spLocks noChangeArrowheads="1"/>
            </p:cNvSpPr>
            <p:nvPr/>
          </p:nvSpPr>
          <p:spPr bwMode="auto">
            <a:xfrm>
              <a:off x="1495" y="987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336919" name="Text Box 23"/>
            <p:cNvSpPr txBox="1">
              <a:spLocks noChangeArrowheads="1"/>
            </p:cNvSpPr>
            <p:nvPr/>
          </p:nvSpPr>
          <p:spPr bwMode="auto">
            <a:xfrm>
              <a:off x="3827" y="2723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336920" name="Text Box 24"/>
            <p:cNvSpPr txBox="1">
              <a:spLocks noChangeArrowheads="1"/>
            </p:cNvSpPr>
            <p:nvPr/>
          </p:nvSpPr>
          <p:spPr bwMode="auto">
            <a:xfrm>
              <a:off x="2351" y="3349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336923" name="Text Box 27"/>
            <p:cNvSpPr txBox="1">
              <a:spLocks noChangeArrowheads="1"/>
            </p:cNvSpPr>
            <p:nvPr/>
          </p:nvSpPr>
          <p:spPr bwMode="auto">
            <a:xfrm>
              <a:off x="3827" y="1463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336924" name="Text Box 28"/>
            <p:cNvSpPr txBox="1">
              <a:spLocks noChangeArrowheads="1"/>
            </p:cNvSpPr>
            <p:nvPr/>
          </p:nvSpPr>
          <p:spPr bwMode="auto">
            <a:xfrm>
              <a:off x="2351" y="251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336925" name="Text Box 29"/>
            <p:cNvSpPr txBox="1">
              <a:spLocks noChangeArrowheads="1"/>
            </p:cNvSpPr>
            <p:nvPr/>
          </p:nvSpPr>
          <p:spPr bwMode="auto">
            <a:xfrm>
              <a:off x="1040" y="280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336926" name="Text Box 30"/>
            <p:cNvSpPr txBox="1">
              <a:spLocks noChangeArrowheads="1"/>
            </p:cNvSpPr>
            <p:nvPr/>
          </p:nvSpPr>
          <p:spPr bwMode="auto">
            <a:xfrm>
              <a:off x="1723" y="3413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336927" name="Text Box 31"/>
            <p:cNvSpPr txBox="1">
              <a:spLocks noChangeArrowheads="1"/>
            </p:cNvSpPr>
            <p:nvPr/>
          </p:nvSpPr>
          <p:spPr bwMode="auto">
            <a:xfrm>
              <a:off x="2351" y="987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cxnSp>
          <p:nvCxnSpPr>
            <p:cNvPr id="336928" name="AutoShape 32"/>
            <p:cNvCxnSpPr>
              <a:cxnSpLocks noChangeShapeType="1"/>
              <a:stCxn id="336902" idx="5"/>
              <a:endCxn id="336900" idx="3"/>
            </p:cNvCxnSpPr>
            <p:nvPr/>
          </p:nvCxnSpPr>
          <p:spPr bwMode="auto">
            <a:xfrm rot="16200000" flipH="1">
              <a:off x="2414" y="2742"/>
              <a:ext cx="1" cy="794"/>
            </a:xfrm>
            <a:prstGeom prst="curvedConnector3">
              <a:avLst>
                <a:gd name="adj1" fmla="val 2130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6930" name="Line 34"/>
            <p:cNvSpPr>
              <a:spLocks noChangeShapeType="1"/>
            </p:cNvSpPr>
            <p:nvPr/>
          </p:nvSpPr>
          <p:spPr bwMode="auto">
            <a:xfrm>
              <a:off x="199" y="2377"/>
              <a:ext cx="30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</p:grpSp>
    </p:spTree>
    <p:extLst>
      <p:ext uri="{BB962C8B-B14F-4D97-AF65-F5344CB8AC3E}">
        <p14:creationId xmlns:p14="http://schemas.microsoft.com/office/powerpoint/2010/main" val="35315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l" rtl="0">
              <a:buFontTx/>
              <a:buNone/>
            </a:pPr>
            <a:r>
              <a:rPr lang="en-US" dirty="0" smtClean="0"/>
              <a:t>  </a:t>
            </a:r>
            <a:r>
              <a:rPr lang="en-US" sz="4400" b="1" dirty="0" smtClean="0">
                <a:solidFill>
                  <a:srgbClr val="FF0000"/>
                </a:solidFill>
              </a:rPr>
              <a:t>4.</a:t>
            </a:r>
            <a:r>
              <a:rPr lang="en-US" dirty="0" smtClean="0"/>
              <a:t> For any DFA state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 algn="l" rtl="0">
              <a:buFontTx/>
              <a:buNone/>
            </a:pPr>
            <a:r>
              <a:rPr lang="en-US" dirty="0" smtClean="0"/>
              <a:t>        if some       is accepting state in NFA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 algn="l" rtl="0">
              <a:buFontTx/>
              <a:buNone/>
            </a:pPr>
            <a:r>
              <a:rPr lang="en-US" dirty="0" smtClean="0"/>
              <a:t>        Then,                        </a:t>
            </a:r>
          </a:p>
          <a:p>
            <a:pPr algn="l" rtl="0">
              <a:buFontTx/>
              <a:buNone/>
            </a:pPr>
            <a:r>
              <a:rPr lang="en-US" dirty="0" smtClean="0"/>
              <a:t>        </a:t>
            </a:r>
            <a:endParaRPr lang="en-US" dirty="0" smtClean="0"/>
          </a:p>
          <a:p>
            <a:pPr algn="l" rtl="0">
              <a:buFontTx/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/>
              <a:t>is accepting state in DFA</a:t>
            </a:r>
          </a:p>
          <a:p>
            <a:pPr>
              <a:buFontTx/>
              <a:buNone/>
            </a:pPr>
            <a:r>
              <a:rPr lang="en-US" dirty="0" smtClean="0"/>
              <a:t>                      </a:t>
            </a:r>
          </a:p>
        </p:txBody>
      </p:sp>
      <p:graphicFrame>
        <p:nvGraphicFramePr>
          <p:cNvPr id="8704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333192"/>
              </p:ext>
            </p:extLst>
          </p:nvPr>
        </p:nvGraphicFramePr>
        <p:xfrm>
          <a:off x="3707904" y="1556792"/>
          <a:ext cx="2768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Equation" r:id="rId3" imgW="2768400" imgH="660240" progId="Equation.3">
                  <p:embed/>
                </p:oleObj>
              </mc:Choice>
              <mc:Fallback>
                <p:oleObj name="Equation" r:id="rId3" imgW="27684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1556792"/>
                        <a:ext cx="27686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349593"/>
              </p:ext>
            </p:extLst>
          </p:nvPr>
        </p:nvGraphicFramePr>
        <p:xfrm>
          <a:off x="2278087" y="2780928"/>
          <a:ext cx="49371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Equation" r:id="rId5" imgW="495000" imgH="660240" progId="Equation.3">
                  <p:embed/>
                </p:oleObj>
              </mc:Choice>
              <mc:Fallback>
                <p:oleObj name="Equation" r:id="rId5" imgW="4950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087" y="2780928"/>
                        <a:ext cx="493713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2321247"/>
              </p:ext>
            </p:extLst>
          </p:nvPr>
        </p:nvGraphicFramePr>
        <p:xfrm>
          <a:off x="2411760" y="4077072"/>
          <a:ext cx="2768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Equation" r:id="rId7" imgW="2768400" imgH="660240" progId="Equation.3">
                  <p:embed/>
                </p:oleObj>
              </mc:Choice>
              <mc:Fallback>
                <p:oleObj name="Equation" r:id="rId7" imgW="27684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077072"/>
                        <a:ext cx="27686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228600" y="304800"/>
            <a:ext cx="1014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step</a:t>
            </a:r>
          </a:p>
        </p:txBody>
      </p:sp>
    </p:spTree>
    <p:extLst>
      <p:ext uri="{BB962C8B-B14F-4D97-AF65-F5344CB8AC3E}">
        <p14:creationId xmlns:p14="http://schemas.microsoft.com/office/powerpoint/2010/main" val="30323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88088" name="Oval 4"/>
          <p:cNvSpPr>
            <a:spLocks noChangeArrowheads="1"/>
          </p:cNvSpPr>
          <p:nvPr/>
        </p:nvSpPr>
        <p:spPr bwMode="auto">
          <a:xfrm>
            <a:off x="1905000" y="1524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8089" name="Oval 5"/>
          <p:cNvSpPr>
            <a:spLocks noChangeArrowheads="1"/>
          </p:cNvSpPr>
          <p:nvPr/>
        </p:nvSpPr>
        <p:spPr bwMode="auto">
          <a:xfrm>
            <a:off x="3962400" y="1524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8090" name="Oval 6"/>
          <p:cNvSpPr>
            <a:spLocks noChangeArrowheads="1"/>
          </p:cNvSpPr>
          <p:nvPr/>
        </p:nvSpPr>
        <p:spPr bwMode="auto">
          <a:xfrm>
            <a:off x="6019800" y="1524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8091" name="Line 7"/>
          <p:cNvSpPr>
            <a:spLocks noChangeShapeType="1"/>
          </p:cNvSpPr>
          <p:nvPr/>
        </p:nvSpPr>
        <p:spPr bwMode="auto">
          <a:xfrm>
            <a:off x="2514600" y="1828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8092" name="Line 8"/>
          <p:cNvSpPr>
            <a:spLocks noChangeShapeType="1"/>
          </p:cNvSpPr>
          <p:nvPr/>
        </p:nvSpPr>
        <p:spPr bwMode="auto">
          <a:xfrm>
            <a:off x="4648200" y="1828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8093" name="Oval 9"/>
          <p:cNvSpPr>
            <a:spLocks noChangeArrowheads="1"/>
          </p:cNvSpPr>
          <p:nvPr/>
        </p:nvSpPr>
        <p:spPr bwMode="auto">
          <a:xfrm>
            <a:off x="3886200" y="14478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8094" name="Freeform 10"/>
          <p:cNvSpPr>
            <a:spLocks/>
          </p:cNvSpPr>
          <p:nvPr/>
        </p:nvSpPr>
        <p:spPr bwMode="auto">
          <a:xfrm>
            <a:off x="3848100" y="889000"/>
            <a:ext cx="762000" cy="635000"/>
          </a:xfrm>
          <a:custGeom>
            <a:avLst/>
            <a:gdLst>
              <a:gd name="T0" fmla="*/ 190500 w 480"/>
              <a:gd name="T1" fmla="*/ 635000 h 400"/>
              <a:gd name="T2" fmla="*/ 38100 w 480"/>
              <a:gd name="T3" fmla="*/ 177800 h 400"/>
              <a:gd name="T4" fmla="*/ 419100 w 480"/>
              <a:gd name="T5" fmla="*/ 25400 h 400"/>
              <a:gd name="T6" fmla="*/ 723900 w 480"/>
              <a:gd name="T7" fmla="*/ 101600 h 400"/>
              <a:gd name="T8" fmla="*/ 647700 w 480"/>
              <a:gd name="T9" fmla="*/ 635000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400"/>
              <a:gd name="T17" fmla="*/ 480 w 480"/>
              <a:gd name="T18" fmla="*/ 400 h 4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400">
                <a:moveTo>
                  <a:pt x="120" y="400"/>
                </a:moveTo>
                <a:cubicBezTo>
                  <a:pt x="60" y="288"/>
                  <a:pt x="0" y="176"/>
                  <a:pt x="24" y="112"/>
                </a:cubicBezTo>
                <a:cubicBezTo>
                  <a:pt x="48" y="48"/>
                  <a:pt x="192" y="24"/>
                  <a:pt x="264" y="16"/>
                </a:cubicBezTo>
                <a:cubicBezTo>
                  <a:pt x="336" y="8"/>
                  <a:pt x="432" y="0"/>
                  <a:pt x="456" y="64"/>
                </a:cubicBezTo>
                <a:cubicBezTo>
                  <a:pt x="480" y="128"/>
                  <a:pt x="444" y="264"/>
                  <a:pt x="408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8095" name="Freeform 11"/>
          <p:cNvSpPr>
            <a:spLocks/>
          </p:cNvSpPr>
          <p:nvPr/>
        </p:nvSpPr>
        <p:spPr bwMode="auto">
          <a:xfrm>
            <a:off x="2209800" y="2057400"/>
            <a:ext cx="3898900" cy="596900"/>
          </a:xfrm>
          <a:custGeom>
            <a:avLst/>
            <a:gdLst>
              <a:gd name="T0" fmla="*/ 3886200 w 2456"/>
              <a:gd name="T1" fmla="*/ 0 h 376"/>
              <a:gd name="T2" fmla="*/ 3352800 w 2456"/>
              <a:gd name="T3" fmla="*/ 457200 h 376"/>
              <a:gd name="T4" fmla="*/ 609600 w 2456"/>
              <a:gd name="T5" fmla="*/ 533400 h 376"/>
              <a:gd name="T6" fmla="*/ 0 w 2456"/>
              <a:gd name="T7" fmla="*/ 76200 h 376"/>
              <a:gd name="T8" fmla="*/ 0 60000 65536"/>
              <a:gd name="T9" fmla="*/ 0 60000 65536"/>
              <a:gd name="T10" fmla="*/ 0 60000 65536"/>
              <a:gd name="T11" fmla="*/ 0 60000 65536"/>
              <a:gd name="T12" fmla="*/ 0 w 2456"/>
              <a:gd name="T13" fmla="*/ 0 h 376"/>
              <a:gd name="T14" fmla="*/ 2456 w 2456"/>
              <a:gd name="T15" fmla="*/ 376 h 3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56" h="376">
                <a:moveTo>
                  <a:pt x="2448" y="0"/>
                </a:moveTo>
                <a:cubicBezTo>
                  <a:pt x="2452" y="116"/>
                  <a:pt x="2456" y="232"/>
                  <a:pt x="2112" y="288"/>
                </a:cubicBezTo>
                <a:cubicBezTo>
                  <a:pt x="1768" y="344"/>
                  <a:pt x="736" y="376"/>
                  <a:pt x="384" y="336"/>
                </a:cubicBezTo>
                <a:cubicBezTo>
                  <a:pt x="32" y="296"/>
                  <a:pt x="16" y="172"/>
                  <a:pt x="0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8096" name="Line 12"/>
          <p:cNvSpPr>
            <a:spLocks noChangeShapeType="1"/>
          </p:cNvSpPr>
          <p:nvPr/>
        </p:nvSpPr>
        <p:spPr bwMode="auto">
          <a:xfrm>
            <a:off x="13716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88066" name="Object 13"/>
          <p:cNvGraphicFramePr>
            <a:graphicFrameLocks noChangeAspect="1"/>
          </p:cNvGraphicFramePr>
          <p:nvPr/>
        </p:nvGraphicFramePr>
        <p:xfrm>
          <a:off x="3048000" y="15240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8" name="Equation" r:id="rId3" imgW="266400" imgH="279360" progId="Equation.3">
                  <p:embed/>
                </p:oleObj>
              </mc:Choice>
              <mc:Fallback>
                <p:oleObj name="Equation" r:id="rId3" imgW="266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5240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7" name="Object 14"/>
          <p:cNvGraphicFramePr>
            <a:graphicFrameLocks noChangeAspect="1"/>
          </p:cNvGraphicFramePr>
          <p:nvPr/>
        </p:nvGraphicFramePr>
        <p:xfrm>
          <a:off x="4800600" y="22098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9" name="Equation" r:id="rId5" imgW="253800" imgH="393480" progId="Equation.3">
                  <p:embed/>
                </p:oleObj>
              </mc:Choice>
              <mc:Fallback>
                <p:oleObj name="Equation" r:id="rId5" imgW="253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2098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8" name="Object 15"/>
          <p:cNvGraphicFramePr>
            <a:graphicFrameLocks noChangeAspect="1"/>
          </p:cNvGraphicFramePr>
          <p:nvPr/>
        </p:nvGraphicFramePr>
        <p:xfrm>
          <a:off x="4648200" y="8382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0" name="Equation" r:id="rId7" imgW="266400" imgH="279360" progId="Equation.3">
                  <p:embed/>
                </p:oleObj>
              </mc:Choice>
              <mc:Fallback>
                <p:oleObj name="Equation" r:id="rId7" imgW="266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8382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9" name="Object 16"/>
          <p:cNvGraphicFramePr>
            <a:graphicFrameLocks noChangeAspect="1"/>
          </p:cNvGraphicFramePr>
          <p:nvPr/>
        </p:nvGraphicFramePr>
        <p:xfrm>
          <a:off x="5181600" y="1447800"/>
          <a:ext cx="3032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1" name="Equation" r:id="rId8" imgW="304560" imgH="380880" progId="Equation.3">
                  <p:embed/>
                </p:oleObj>
              </mc:Choice>
              <mc:Fallback>
                <p:oleObj name="Equation" r:id="rId8" imgW="30456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447800"/>
                        <a:ext cx="3032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0" name="Object 17"/>
          <p:cNvGraphicFramePr>
            <a:graphicFrameLocks noChangeAspect="1"/>
          </p:cNvGraphicFramePr>
          <p:nvPr/>
        </p:nvGraphicFramePr>
        <p:xfrm>
          <a:off x="1981200" y="1524000"/>
          <a:ext cx="4302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2" name="Equation" r:id="rId10" imgW="431640" imgH="533160" progId="Equation.3">
                  <p:embed/>
                </p:oleObj>
              </mc:Choice>
              <mc:Fallback>
                <p:oleObj name="Equation" r:id="rId10" imgW="43164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4302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1" name="Object 18"/>
          <p:cNvGraphicFramePr>
            <a:graphicFrameLocks noChangeAspect="1"/>
          </p:cNvGraphicFramePr>
          <p:nvPr/>
        </p:nvGraphicFramePr>
        <p:xfrm>
          <a:off x="4068763" y="1528763"/>
          <a:ext cx="368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3" name="Equation" r:id="rId12" imgW="368280" imgH="520560" progId="Equation.3">
                  <p:embed/>
                </p:oleObj>
              </mc:Choice>
              <mc:Fallback>
                <p:oleObj name="Equation" r:id="rId12" imgW="36828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1528763"/>
                        <a:ext cx="3683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2" name="Object 19"/>
          <p:cNvGraphicFramePr>
            <a:graphicFrameLocks noChangeAspect="1"/>
          </p:cNvGraphicFramePr>
          <p:nvPr/>
        </p:nvGraphicFramePr>
        <p:xfrm>
          <a:off x="6089650" y="1528763"/>
          <a:ext cx="4429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4" name="Equation" r:id="rId14" imgW="444240" imgH="520560" progId="Equation.3">
                  <p:embed/>
                </p:oleObj>
              </mc:Choice>
              <mc:Fallback>
                <p:oleObj name="Equation" r:id="rId14" imgW="44424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9650" y="1528763"/>
                        <a:ext cx="44291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97" name="Text Box 20"/>
          <p:cNvSpPr txBox="1">
            <a:spLocks noChangeArrowheads="1"/>
          </p:cNvSpPr>
          <p:nvPr/>
        </p:nvSpPr>
        <p:spPr bwMode="auto">
          <a:xfrm>
            <a:off x="212725" y="863600"/>
            <a:ext cx="1057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/>
              <a:t>NFA</a:t>
            </a:r>
            <a:endParaRPr lang="en-US"/>
          </a:p>
        </p:txBody>
      </p:sp>
      <p:sp>
        <p:nvSpPr>
          <p:cNvPr id="88098" name="Text Box 21"/>
          <p:cNvSpPr txBox="1">
            <a:spLocks noChangeArrowheads="1"/>
          </p:cNvSpPr>
          <p:nvPr/>
        </p:nvSpPr>
        <p:spPr bwMode="auto">
          <a:xfrm>
            <a:off x="152400" y="3505200"/>
            <a:ext cx="1020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/>
              <a:t>DFA</a:t>
            </a:r>
            <a:endParaRPr lang="en-US"/>
          </a:p>
        </p:txBody>
      </p:sp>
      <p:sp>
        <p:nvSpPr>
          <p:cNvPr id="88099" name="Oval 22"/>
          <p:cNvSpPr>
            <a:spLocks noChangeArrowheads="1"/>
          </p:cNvSpPr>
          <p:nvPr/>
        </p:nvSpPr>
        <p:spPr bwMode="auto">
          <a:xfrm>
            <a:off x="1828800" y="4114800"/>
            <a:ext cx="1066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88073" name="Object 23"/>
          <p:cNvGraphicFramePr>
            <a:graphicFrameLocks noChangeAspect="1"/>
          </p:cNvGraphicFramePr>
          <p:nvPr/>
        </p:nvGraphicFramePr>
        <p:xfrm>
          <a:off x="1981200" y="4343400"/>
          <a:ext cx="7731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5" name="Equation" r:id="rId16" imgW="774360" imgH="533160" progId="Equation.3">
                  <p:embed/>
                </p:oleObj>
              </mc:Choice>
              <mc:Fallback>
                <p:oleObj name="Equation" r:id="rId16" imgW="77436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343400"/>
                        <a:ext cx="7731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100" name="Line 24"/>
          <p:cNvSpPr>
            <a:spLocks noChangeShapeType="1"/>
          </p:cNvSpPr>
          <p:nvPr/>
        </p:nvSpPr>
        <p:spPr bwMode="auto">
          <a:xfrm>
            <a:off x="12954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8101" name="Oval 25"/>
          <p:cNvSpPr>
            <a:spLocks noChangeArrowheads="1"/>
          </p:cNvSpPr>
          <p:nvPr/>
        </p:nvSpPr>
        <p:spPr bwMode="auto">
          <a:xfrm>
            <a:off x="4800600" y="3962400"/>
            <a:ext cx="1447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8102" name="Line 26"/>
          <p:cNvSpPr>
            <a:spLocks noChangeShapeType="1"/>
          </p:cNvSpPr>
          <p:nvPr/>
        </p:nvSpPr>
        <p:spPr bwMode="auto">
          <a:xfrm>
            <a:off x="2895600" y="4648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88074" name="Object 27"/>
          <p:cNvGraphicFramePr>
            <a:graphicFrameLocks noChangeAspect="1"/>
          </p:cNvGraphicFramePr>
          <p:nvPr/>
        </p:nvGraphicFramePr>
        <p:xfrm>
          <a:off x="4876800" y="4419600"/>
          <a:ext cx="1320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6" name="Equation" r:id="rId18" imgW="1320480" imgH="520560" progId="Equation.3">
                  <p:embed/>
                </p:oleObj>
              </mc:Choice>
              <mc:Fallback>
                <p:oleObj name="Equation" r:id="rId18" imgW="132048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419600"/>
                        <a:ext cx="1320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5" name="Object 28"/>
          <p:cNvGraphicFramePr>
            <a:graphicFrameLocks noChangeAspect="1"/>
          </p:cNvGraphicFramePr>
          <p:nvPr/>
        </p:nvGraphicFramePr>
        <p:xfrm>
          <a:off x="3657600" y="42672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7" name="Equation" r:id="rId20" imgW="266400" imgH="279360" progId="Equation.3">
                  <p:embed/>
                </p:oleObj>
              </mc:Choice>
              <mc:Fallback>
                <p:oleObj name="Equation" r:id="rId20" imgW="266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2672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103" name="Oval 29"/>
          <p:cNvSpPr>
            <a:spLocks noChangeArrowheads="1"/>
          </p:cNvSpPr>
          <p:nvPr/>
        </p:nvSpPr>
        <p:spPr bwMode="auto">
          <a:xfrm>
            <a:off x="3352800" y="5715000"/>
            <a:ext cx="1066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8104" name="Line 30"/>
          <p:cNvSpPr>
            <a:spLocks noChangeShapeType="1"/>
          </p:cNvSpPr>
          <p:nvPr/>
        </p:nvSpPr>
        <p:spPr bwMode="auto">
          <a:xfrm>
            <a:off x="2667000" y="50292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88076" name="Object 31"/>
          <p:cNvGraphicFramePr>
            <a:graphicFrameLocks noChangeAspect="1"/>
          </p:cNvGraphicFramePr>
          <p:nvPr/>
        </p:nvGraphicFramePr>
        <p:xfrm>
          <a:off x="3657600" y="6019800"/>
          <a:ext cx="3921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8" name="Equation" r:id="rId21" imgW="393480" imgH="380880" progId="Equation.3">
                  <p:embed/>
                </p:oleObj>
              </mc:Choice>
              <mc:Fallback>
                <p:oleObj name="Equation" r:id="rId21" imgW="39348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6019800"/>
                        <a:ext cx="3921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7" name="Object 32"/>
          <p:cNvGraphicFramePr>
            <a:graphicFrameLocks noChangeAspect="1"/>
          </p:cNvGraphicFramePr>
          <p:nvPr/>
        </p:nvGraphicFramePr>
        <p:xfrm>
          <a:off x="3124200" y="50292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9" name="Equation" r:id="rId23" imgW="253800" imgH="393480" progId="Equation.3">
                  <p:embed/>
                </p:oleObj>
              </mc:Choice>
              <mc:Fallback>
                <p:oleObj name="Equation" r:id="rId23" imgW="253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0292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105" name="Freeform 33"/>
          <p:cNvSpPr>
            <a:spLocks/>
          </p:cNvSpPr>
          <p:nvPr/>
        </p:nvSpPr>
        <p:spPr bwMode="auto">
          <a:xfrm>
            <a:off x="6172200" y="3352800"/>
            <a:ext cx="1155700" cy="1041400"/>
          </a:xfrm>
          <a:custGeom>
            <a:avLst/>
            <a:gdLst>
              <a:gd name="T0" fmla="*/ 0 w 728"/>
              <a:gd name="T1" fmla="*/ 660400 h 656"/>
              <a:gd name="T2" fmla="*/ 304800 w 728"/>
              <a:gd name="T3" fmla="*/ 50800 h 656"/>
              <a:gd name="T4" fmla="*/ 1066800 w 728"/>
              <a:gd name="T5" fmla="*/ 355600 h 656"/>
              <a:gd name="T6" fmla="*/ 838200 w 728"/>
              <a:gd name="T7" fmla="*/ 812800 h 656"/>
              <a:gd name="T8" fmla="*/ 228600 w 728"/>
              <a:gd name="T9" fmla="*/ 1041400 h 6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8"/>
              <a:gd name="T16" fmla="*/ 0 h 656"/>
              <a:gd name="T17" fmla="*/ 728 w 728"/>
              <a:gd name="T18" fmla="*/ 656 h 6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8" h="656">
                <a:moveTo>
                  <a:pt x="0" y="416"/>
                </a:moveTo>
                <a:cubicBezTo>
                  <a:pt x="40" y="240"/>
                  <a:pt x="80" y="64"/>
                  <a:pt x="192" y="32"/>
                </a:cubicBezTo>
                <a:cubicBezTo>
                  <a:pt x="304" y="0"/>
                  <a:pt x="616" y="144"/>
                  <a:pt x="672" y="224"/>
                </a:cubicBezTo>
                <a:cubicBezTo>
                  <a:pt x="728" y="304"/>
                  <a:pt x="616" y="440"/>
                  <a:pt x="528" y="512"/>
                </a:cubicBezTo>
                <a:cubicBezTo>
                  <a:pt x="440" y="584"/>
                  <a:pt x="292" y="620"/>
                  <a:pt x="144" y="6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88078" name="Object 34"/>
          <p:cNvGraphicFramePr>
            <a:graphicFrameLocks noChangeAspect="1"/>
          </p:cNvGraphicFramePr>
          <p:nvPr/>
        </p:nvGraphicFramePr>
        <p:xfrm>
          <a:off x="6934200" y="32004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0" name="Equation" r:id="rId24" imgW="266400" imgH="279360" progId="Equation.3">
                  <p:embed/>
                </p:oleObj>
              </mc:Choice>
              <mc:Fallback>
                <p:oleObj name="Equation" r:id="rId24" imgW="266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2004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106" name="Freeform 35"/>
          <p:cNvSpPr>
            <a:spLocks/>
          </p:cNvSpPr>
          <p:nvPr/>
        </p:nvSpPr>
        <p:spPr bwMode="auto">
          <a:xfrm>
            <a:off x="2743200" y="3873500"/>
            <a:ext cx="2057400" cy="393700"/>
          </a:xfrm>
          <a:custGeom>
            <a:avLst/>
            <a:gdLst>
              <a:gd name="T0" fmla="*/ 2057400 w 1344"/>
              <a:gd name="T1" fmla="*/ 317500 h 248"/>
              <a:gd name="T2" fmla="*/ 1102179 w 1344"/>
              <a:gd name="T3" fmla="*/ 12700 h 248"/>
              <a:gd name="T4" fmla="*/ 0 w 1344"/>
              <a:gd name="T5" fmla="*/ 393700 h 248"/>
              <a:gd name="T6" fmla="*/ 0 60000 65536"/>
              <a:gd name="T7" fmla="*/ 0 60000 65536"/>
              <a:gd name="T8" fmla="*/ 0 60000 65536"/>
              <a:gd name="T9" fmla="*/ 0 w 1344"/>
              <a:gd name="T10" fmla="*/ 0 h 248"/>
              <a:gd name="T11" fmla="*/ 1344 w 1344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248">
                <a:moveTo>
                  <a:pt x="1344" y="200"/>
                </a:moveTo>
                <a:cubicBezTo>
                  <a:pt x="1144" y="100"/>
                  <a:pt x="944" y="0"/>
                  <a:pt x="720" y="8"/>
                </a:cubicBezTo>
                <a:cubicBezTo>
                  <a:pt x="496" y="16"/>
                  <a:pt x="248" y="132"/>
                  <a:pt x="0" y="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88079" name="Object 36"/>
          <p:cNvGraphicFramePr>
            <a:graphicFrameLocks noChangeAspect="1"/>
          </p:cNvGraphicFramePr>
          <p:nvPr/>
        </p:nvGraphicFramePr>
        <p:xfrm>
          <a:off x="3886200" y="34290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1" name="Equation" r:id="rId25" imgW="253800" imgH="393480" progId="Equation.3">
                  <p:embed/>
                </p:oleObj>
              </mc:Choice>
              <mc:Fallback>
                <p:oleObj name="Equation" r:id="rId25" imgW="253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4290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107" name="Freeform 37"/>
          <p:cNvSpPr>
            <a:spLocks/>
          </p:cNvSpPr>
          <p:nvPr/>
        </p:nvSpPr>
        <p:spPr bwMode="auto">
          <a:xfrm>
            <a:off x="4343400" y="5689600"/>
            <a:ext cx="914400" cy="901700"/>
          </a:xfrm>
          <a:custGeom>
            <a:avLst/>
            <a:gdLst>
              <a:gd name="T0" fmla="*/ 0 w 576"/>
              <a:gd name="T1" fmla="*/ 254000 h 568"/>
              <a:gd name="T2" fmla="*/ 609600 w 576"/>
              <a:gd name="T3" fmla="*/ 25400 h 568"/>
              <a:gd name="T4" fmla="*/ 914400 w 576"/>
              <a:gd name="T5" fmla="*/ 406400 h 568"/>
              <a:gd name="T6" fmla="*/ 609600 w 576"/>
              <a:gd name="T7" fmla="*/ 863600 h 568"/>
              <a:gd name="T8" fmla="*/ 76200 w 576"/>
              <a:gd name="T9" fmla="*/ 635000 h 5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568"/>
              <a:gd name="T17" fmla="*/ 576 w 576"/>
              <a:gd name="T18" fmla="*/ 568 h 5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568">
                <a:moveTo>
                  <a:pt x="0" y="160"/>
                </a:moveTo>
                <a:cubicBezTo>
                  <a:pt x="144" y="80"/>
                  <a:pt x="288" y="0"/>
                  <a:pt x="384" y="16"/>
                </a:cubicBezTo>
                <a:cubicBezTo>
                  <a:pt x="480" y="32"/>
                  <a:pt x="576" y="168"/>
                  <a:pt x="576" y="256"/>
                </a:cubicBezTo>
                <a:cubicBezTo>
                  <a:pt x="576" y="344"/>
                  <a:pt x="472" y="520"/>
                  <a:pt x="384" y="544"/>
                </a:cubicBezTo>
                <a:cubicBezTo>
                  <a:pt x="296" y="568"/>
                  <a:pt x="172" y="484"/>
                  <a:pt x="48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88080" name="Object 38"/>
          <p:cNvGraphicFramePr>
            <a:graphicFrameLocks noChangeAspect="1"/>
          </p:cNvGraphicFramePr>
          <p:nvPr/>
        </p:nvGraphicFramePr>
        <p:xfrm>
          <a:off x="5410200" y="5791200"/>
          <a:ext cx="6477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2" name="Equation" r:id="rId26" imgW="647640" imgH="469800" progId="Equation.3">
                  <p:embed/>
                </p:oleObj>
              </mc:Choice>
              <mc:Fallback>
                <p:oleObj name="Equation" r:id="rId26" imgW="6476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791200"/>
                        <a:ext cx="6477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108" name="Oval 39"/>
          <p:cNvSpPr>
            <a:spLocks noChangeArrowheads="1"/>
          </p:cNvSpPr>
          <p:nvPr/>
        </p:nvSpPr>
        <p:spPr bwMode="auto">
          <a:xfrm>
            <a:off x="4648200" y="3810000"/>
            <a:ext cx="17526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88081" name="Object 40"/>
          <p:cNvGraphicFramePr>
            <a:graphicFrameLocks noChangeAspect="1"/>
          </p:cNvGraphicFramePr>
          <p:nvPr/>
        </p:nvGraphicFramePr>
        <p:xfrm>
          <a:off x="7239000" y="1371600"/>
          <a:ext cx="11811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3" name="Equation" r:id="rId28" imgW="1180800" imgH="520560" progId="Equation.3">
                  <p:embed/>
                </p:oleObj>
              </mc:Choice>
              <mc:Fallback>
                <p:oleObj name="Equation" r:id="rId28" imgW="118080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1371600"/>
                        <a:ext cx="11811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2" name="Object 41"/>
          <p:cNvGraphicFramePr>
            <a:graphicFrameLocks noChangeAspect="1"/>
          </p:cNvGraphicFramePr>
          <p:nvPr/>
        </p:nvGraphicFramePr>
        <p:xfrm>
          <a:off x="6705600" y="4724400"/>
          <a:ext cx="21844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4" name="Equation" r:id="rId30" imgW="2184120" imgH="520560" progId="Equation.3">
                  <p:embed/>
                </p:oleObj>
              </mc:Choice>
              <mc:Fallback>
                <p:oleObj name="Equation" r:id="rId30" imgW="218412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724400"/>
                        <a:ext cx="21844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3" name="Object 42"/>
          <p:cNvGraphicFramePr>
            <a:graphicFrameLocks noChangeAspect="1"/>
          </p:cNvGraphicFramePr>
          <p:nvPr/>
        </p:nvGraphicFramePr>
        <p:xfrm>
          <a:off x="1295400" y="914400"/>
          <a:ext cx="54451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5" name="Equation" r:id="rId32" imgW="545760" imgH="393480" progId="Equation.3">
                  <p:embed/>
                </p:oleObj>
              </mc:Choice>
              <mc:Fallback>
                <p:oleObj name="Equation" r:id="rId32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914400"/>
                        <a:ext cx="54451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4" name="Object 43"/>
          <p:cNvGraphicFramePr>
            <a:graphicFrameLocks noChangeAspect="1"/>
          </p:cNvGraphicFramePr>
          <p:nvPr/>
        </p:nvGraphicFramePr>
        <p:xfrm>
          <a:off x="1219200" y="3581400"/>
          <a:ext cx="64611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6" name="Equation" r:id="rId34" imgW="647640" imgH="431640" progId="Equation.3">
                  <p:embed/>
                </p:oleObj>
              </mc:Choice>
              <mc:Fallback>
                <p:oleObj name="Equation" r:id="rId34" imgW="647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81400"/>
                        <a:ext cx="64611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109" name="Text Box 45"/>
          <p:cNvSpPr txBox="1">
            <a:spLocks noChangeArrowheads="1"/>
          </p:cNvSpPr>
          <p:nvPr/>
        </p:nvSpPr>
        <p:spPr bwMode="auto">
          <a:xfrm>
            <a:off x="152400" y="152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>
                <a:solidFill>
                  <a:srgbClr val="FF3399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07624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sz="4400" dirty="0" smtClean="0"/>
              <a:t>Properties of </a:t>
            </a:r>
            <a:br>
              <a:rPr lang="en-US" sz="4400" dirty="0" smtClean="0"/>
            </a:br>
            <a:r>
              <a:rPr lang="en-US" sz="4400" dirty="0" smtClean="0"/>
              <a:t>Regular Languages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319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495800" y="152400"/>
          <a:ext cx="4302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Equation" r:id="rId3" imgW="431640" imgH="571320" progId="Equation.3">
                  <p:embed/>
                </p:oleObj>
              </mc:Choice>
              <mc:Fallback>
                <p:oleObj name="Equation" r:id="rId3" imgW="43164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52400"/>
                        <a:ext cx="4302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6019800" y="152400"/>
          <a:ext cx="508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Equation" r:id="rId5" imgW="507960" imgH="571320" progId="Equation.3">
                  <p:embed/>
                </p:oleObj>
              </mc:Choice>
              <mc:Fallback>
                <p:oleObj name="Equation" r:id="rId5" imgW="5079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52400"/>
                        <a:ext cx="508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6" name="Group 22"/>
          <p:cNvGrpSpPr>
            <a:grpSpLocks/>
          </p:cNvGrpSpPr>
          <p:nvPr/>
        </p:nvGrpSpPr>
        <p:grpSpPr bwMode="auto">
          <a:xfrm>
            <a:off x="481013" y="2514603"/>
            <a:ext cx="4287838" cy="609601"/>
            <a:chOff x="303" y="1952"/>
            <a:chExt cx="2701" cy="384"/>
          </a:xfrm>
        </p:grpSpPr>
        <p:graphicFrame>
          <p:nvGraphicFramePr>
            <p:cNvPr id="1033" name="Object 7"/>
            <p:cNvGraphicFramePr>
              <a:graphicFrameLocks noChangeAspect="1"/>
            </p:cNvGraphicFramePr>
            <p:nvPr/>
          </p:nvGraphicFramePr>
          <p:xfrm>
            <a:off x="2420" y="1952"/>
            <a:ext cx="584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84" name="Equation" r:id="rId7" imgW="927000" imgH="571320" progId="Equation.3">
                    <p:embed/>
                  </p:oleObj>
                </mc:Choice>
                <mc:Fallback>
                  <p:oleObj name="Equation" r:id="rId7" imgW="927000" imgH="571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0" y="1952"/>
                          <a:ext cx="584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7" name="Text Box 11"/>
            <p:cNvSpPr txBox="1">
              <a:spLocks noChangeArrowheads="1"/>
            </p:cNvSpPr>
            <p:nvPr/>
          </p:nvSpPr>
          <p:spPr bwMode="auto">
            <a:xfrm>
              <a:off x="303" y="1968"/>
              <a:ext cx="194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1pPr>
              <a:lvl2pPr marL="742950" indent="-28575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2pPr>
              <a:lvl3pPr marL="11430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3pPr>
              <a:lvl4pPr marL="16002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4pPr>
              <a:lvl5pPr marL="20574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9pPr>
            </a:lstStyle>
            <a:p>
              <a:r>
                <a:rPr lang="en-US" b="1" dirty="0">
                  <a:solidFill>
                    <a:srgbClr val="00B0F0"/>
                  </a:solidFill>
                </a:rPr>
                <a:t>Concatenation:</a:t>
              </a:r>
            </a:p>
          </p:txBody>
        </p:sp>
      </p:grpSp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3733800" y="3429000"/>
          <a:ext cx="762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name="Equation" r:id="rId9" imgW="761760" imgH="571320" progId="Equation.3">
                  <p:embed/>
                </p:oleObj>
              </mc:Choice>
              <mc:Fallback>
                <p:oleObj name="Equation" r:id="rId9" imgW="7617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429000"/>
                        <a:ext cx="762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Text Box 12"/>
          <p:cNvSpPr txBox="1">
            <a:spLocks noChangeArrowheads="1"/>
          </p:cNvSpPr>
          <p:nvPr/>
        </p:nvSpPr>
        <p:spPr bwMode="auto">
          <a:xfrm>
            <a:off x="2203582" y="3378200"/>
            <a:ext cx="12666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 dirty="0">
                <a:solidFill>
                  <a:srgbClr val="00B0F0"/>
                </a:solidFill>
              </a:rPr>
              <a:t>Star:</a:t>
            </a:r>
          </a:p>
        </p:txBody>
      </p:sp>
      <p:grpSp>
        <p:nvGrpSpPr>
          <p:cNvPr id="1038" name="Group 27"/>
          <p:cNvGrpSpPr>
            <a:grpSpLocks/>
          </p:cNvGrpSpPr>
          <p:nvPr/>
        </p:nvGrpSpPr>
        <p:grpSpPr bwMode="auto">
          <a:xfrm>
            <a:off x="2066925" y="1676400"/>
            <a:ext cx="3184525" cy="590550"/>
            <a:chOff x="1346" y="1668"/>
            <a:chExt cx="2006" cy="372"/>
          </a:xfrm>
        </p:grpSpPr>
        <p:graphicFrame>
          <p:nvGraphicFramePr>
            <p:cNvPr id="1032" name="Object 6"/>
            <p:cNvGraphicFramePr>
              <a:graphicFrameLocks noChangeAspect="1"/>
            </p:cNvGraphicFramePr>
            <p:nvPr/>
          </p:nvGraphicFramePr>
          <p:xfrm>
            <a:off x="2400" y="1680"/>
            <a:ext cx="952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86" name="Equation" r:id="rId11" imgW="1511280" imgH="571320" progId="Equation.3">
                    <p:embed/>
                  </p:oleObj>
                </mc:Choice>
                <mc:Fallback>
                  <p:oleObj name="Equation" r:id="rId11" imgW="1511280" imgH="571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680"/>
                          <a:ext cx="952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6" name="Text Box 10"/>
            <p:cNvSpPr txBox="1">
              <a:spLocks noChangeArrowheads="1"/>
            </p:cNvSpPr>
            <p:nvPr/>
          </p:nvSpPr>
          <p:spPr bwMode="auto">
            <a:xfrm>
              <a:off x="1346" y="1668"/>
              <a:ext cx="89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1pPr>
              <a:lvl2pPr marL="742950" indent="-28575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2pPr>
              <a:lvl3pPr marL="11430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3pPr>
              <a:lvl4pPr marL="16002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4pPr>
              <a:lvl5pPr marL="20574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9pPr>
            </a:lstStyle>
            <a:p>
              <a:r>
                <a:rPr lang="en-US" b="1" dirty="0">
                  <a:solidFill>
                    <a:srgbClr val="00B0F0"/>
                  </a:solidFill>
                </a:rPr>
                <a:t>Union:</a:t>
              </a:r>
            </a:p>
          </p:txBody>
        </p:sp>
      </p:grpSp>
      <p:grpSp>
        <p:nvGrpSpPr>
          <p:cNvPr id="1039" name="Group 28"/>
          <p:cNvGrpSpPr>
            <a:grpSpLocks/>
          </p:cNvGrpSpPr>
          <p:nvPr/>
        </p:nvGrpSpPr>
        <p:grpSpPr bwMode="auto">
          <a:xfrm>
            <a:off x="5486399" y="1676400"/>
            <a:ext cx="3340910" cy="4876800"/>
            <a:chOff x="3504" y="1680"/>
            <a:chExt cx="2056" cy="2304"/>
          </a:xfrm>
        </p:grpSpPr>
        <p:sp>
          <p:nvSpPr>
            <p:cNvPr id="1044" name="AutoShape 9"/>
            <p:cNvSpPr>
              <a:spLocks/>
            </p:cNvSpPr>
            <p:nvPr/>
          </p:nvSpPr>
          <p:spPr bwMode="auto">
            <a:xfrm>
              <a:off x="3504" y="1680"/>
              <a:ext cx="336" cy="2304"/>
            </a:xfrm>
            <a:prstGeom prst="rightBrace">
              <a:avLst>
                <a:gd name="adj1" fmla="val 57143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45" name="Text Box 13"/>
            <p:cNvSpPr txBox="1">
              <a:spLocks noChangeArrowheads="1"/>
            </p:cNvSpPr>
            <p:nvPr/>
          </p:nvSpPr>
          <p:spPr bwMode="auto">
            <a:xfrm>
              <a:off x="4032" y="2400"/>
              <a:ext cx="1528" cy="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1pPr>
              <a:lvl2pPr marL="742950" indent="-28575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2pPr>
              <a:lvl3pPr marL="11430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3pPr>
              <a:lvl4pPr marL="16002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4pPr>
              <a:lvl5pPr marL="20574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9pPr>
            </a:lstStyle>
            <a:p>
              <a:pPr algn="l" rtl="0"/>
              <a:r>
                <a:rPr lang="en-US" b="1" dirty="0">
                  <a:solidFill>
                    <a:srgbClr val="FFFF00"/>
                  </a:solidFill>
                </a:rPr>
                <a:t>Are regular</a:t>
              </a:r>
            </a:p>
            <a:p>
              <a:pPr algn="l" rtl="0"/>
              <a:r>
                <a:rPr lang="en-US" b="1" dirty="0">
                  <a:solidFill>
                    <a:srgbClr val="FFFF00"/>
                  </a:solidFill>
                </a:rPr>
                <a:t>Languages</a:t>
              </a:r>
            </a:p>
          </p:txBody>
        </p:sp>
      </p:grpSp>
      <p:sp>
        <p:nvSpPr>
          <p:cNvPr id="1040" name="Text Box 26"/>
          <p:cNvSpPr txBox="1">
            <a:spLocks noChangeArrowheads="1"/>
          </p:cNvSpPr>
          <p:nvPr/>
        </p:nvSpPr>
        <p:spPr bwMode="auto">
          <a:xfrm>
            <a:off x="-82456" y="152400"/>
            <a:ext cx="685155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pPr algn="l" rtl="0"/>
            <a:r>
              <a:rPr lang="en-US" b="1" dirty="0">
                <a:solidFill>
                  <a:srgbClr val="FFFF00"/>
                </a:solidFill>
              </a:rPr>
              <a:t>For regular languages</a:t>
            </a:r>
            <a:r>
              <a:rPr lang="en-US" dirty="0"/>
              <a:t>       </a:t>
            </a:r>
            <a:r>
              <a:rPr lang="en-US" b="1" dirty="0">
                <a:solidFill>
                  <a:srgbClr val="FFFF00"/>
                </a:solidFill>
              </a:rPr>
              <a:t>and</a:t>
            </a:r>
            <a:r>
              <a:rPr lang="en-US" dirty="0"/>
              <a:t>       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w</a:t>
            </a:r>
            <a:r>
              <a:rPr lang="en-US" b="1" dirty="0">
                <a:solidFill>
                  <a:srgbClr val="FFFF00"/>
                </a:solidFill>
              </a:rPr>
              <a:t>e will prove that:</a:t>
            </a:r>
          </a:p>
        </p:txBody>
      </p:sp>
      <p:graphicFrame>
        <p:nvGraphicFramePr>
          <p:cNvPr id="1029" name="Object 29"/>
          <p:cNvGraphicFramePr>
            <a:graphicFrameLocks noChangeAspect="1"/>
          </p:cNvGraphicFramePr>
          <p:nvPr/>
        </p:nvGraphicFramePr>
        <p:xfrm>
          <a:off x="3733800" y="5257800"/>
          <a:ext cx="482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7" name="Equation" r:id="rId13" imgW="482400" imgH="596880" progId="Equation.3">
                  <p:embed/>
                </p:oleObj>
              </mc:Choice>
              <mc:Fallback>
                <p:oleObj name="Equation" r:id="rId13" imgW="48240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257800"/>
                        <a:ext cx="4826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854573"/>
              </p:ext>
            </p:extLst>
          </p:nvPr>
        </p:nvGraphicFramePr>
        <p:xfrm>
          <a:off x="3657600" y="6025852"/>
          <a:ext cx="1511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" name="Equation" r:id="rId15" imgW="1511280" imgH="571320" progId="Equation.3">
                  <p:embed/>
                </p:oleObj>
              </mc:Choice>
              <mc:Fallback>
                <p:oleObj name="Equation" r:id="rId15" imgW="15112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6025852"/>
                        <a:ext cx="15113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" name="Text Box 32"/>
          <p:cNvSpPr txBox="1">
            <a:spLocks noChangeArrowheads="1"/>
          </p:cNvSpPr>
          <p:nvPr/>
        </p:nvSpPr>
        <p:spPr bwMode="auto">
          <a:xfrm>
            <a:off x="743805" y="5257800"/>
            <a:ext cx="26693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 dirty="0">
                <a:solidFill>
                  <a:srgbClr val="00B0F0"/>
                </a:solidFill>
              </a:rPr>
              <a:t>Complement:</a:t>
            </a:r>
          </a:p>
        </p:txBody>
      </p:sp>
      <p:sp>
        <p:nvSpPr>
          <p:cNvPr id="1042" name="Text Box 33"/>
          <p:cNvSpPr txBox="1">
            <a:spLocks noChangeArrowheads="1"/>
          </p:cNvSpPr>
          <p:nvPr/>
        </p:nvSpPr>
        <p:spPr bwMode="auto">
          <a:xfrm>
            <a:off x="672652" y="6019800"/>
            <a:ext cx="28039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 dirty="0">
                <a:solidFill>
                  <a:srgbClr val="00B0F0"/>
                </a:solidFill>
              </a:rPr>
              <a:t>Intersection:</a:t>
            </a:r>
          </a:p>
        </p:txBody>
      </p:sp>
      <p:graphicFrame>
        <p:nvGraphicFramePr>
          <p:cNvPr id="1031" name="Object 34"/>
          <p:cNvGraphicFramePr>
            <a:graphicFrameLocks noChangeAspect="1"/>
          </p:cNvGraphicFramePr>
          <p:nvPr/>
        </p:nvGraphicFramePr>
        <p:xfrm>
          <a:off x="3733800" y="4191000"/>
          <a:ext cx="723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9" name="Equation" r:id="rId17" imgW="723600" imgH="736560" progId="Equation.3">
                  <p:embed/>
                </p:oleObj>
              </mc:Choice>
              <mc:Fallback>
                <p:oleObj name="Equation" r:id="rId17" imgW="72360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191000"/>
                        <a:ext cx="7239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3" name="Text Box 35"/>
          <p:cNvSpPr txBox="1">
            <a:spLocks noChangeArrowheads="1"/>
          </p:cNvSpPr>
          <p:nvPr/>
        </p:nvSpPr>
        <p:spPr bwMode="auto">
          <a:xfrm>
            <a:off x="1540643" y="4260850"/>
            <a:ext cx="20217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 dirty="0">
                <a:solidFill>
                  <a:srgbClr val="00B0F0"/>
                </a:solidFill>
              </a:rPr>
              <a:t>Reversal:</a:t>
            </a:r>
          </a:p>
        </p:txBody>
      </p:sp>
    </p:spTree>
    <p:extLst>
      <p:ext uri="{BB962C8B-B14F-4D97-AF65-F5344CB8AC3E}">
        <p14:creationId xmlns:p14="http://schemas.microsoft.com/office/powerpoint/2010/main" val="151158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2"/>
          <p:cNvSpPr txBox="1">
            <a:spLocks noChangeArrowheads="1"/>
          </p:cNvSpPr>
          <p:nvPr/>
        </p:nvSpPr>
        <p:spPr bwMode="auto">
          <a:xfrm>
            <a:off x="-261663" y="228600"/>
            <a:ext cx="91310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dirty="0">
                <a:solidFill>
                  <a:srgbClr val="009900"/>
                </a:solidFill>
              </a:rPr>
              <a:t>We say:</a:t>
            </a:r>
            <a:r>
              <a:rPr lang="en-US" dirty="0"/>
              <a:t> </a:t>
            </a:r>
            <a:r>
              <a:rPr lang="en-US" b="1" dirty="0">
                <a:solidFill>
                  <a:srgbClr val="FFFF00"/>
                </a:solidFill>
              </a:rPr>
              <a:t>Regular languages are </a:t>
            </a:r>
            <a:r>
              <a:rPr lang="en-US" sz="3600" dirty="0">
                <a:solidFill>
                  <a:srgbClr val="00B0F0"/>
                </a:solidFill>
              </a:rPr>
              <a:t>closed under</a:t>
            </a:r>
          </a:p>
        </p:txBody>
      </p:sp>
      <p:grpSp>
        <p:nvGrpSpPr>
          <p:cNvPr id="2059" name="Group 45"/>
          <p:cNvGrpSpPr>
            <a:grpSpLocks/>
          </p:cNvGrpSpPr>
          <p:nvPr/>
        </p:nvGrpSpPr>
        <p:grpSpPr bwMode="auto">
          <a:xfrm>
            <a:off x="481013" y="2514603"/>
            <a:ext cx="4287838" cy="609601"/>
            <a:chOff x="303" y="1952"/>
            <a:chExt cx="2701" cy="384"/>
          </a:xfrm>
        </p:grpSpPr>
        <p:graphicFrame>
          <p:nvGraphicFramePr>
            <p:cNvPr id="2055" name="Object 46"/>
            <p:cNvGraphicFramePr>
              <a:graphicFrameLocks noChangeAspect="1"/>
            </p:cNvGraphicFramePr>
            <p:nvPr/>
          </p:nvGraphicFramePr>
          <p:xfrm>
            <a:off x="2420" y="1952"/>
            <a:ext cx="584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04" name="Equation" r:id="rId3" imgW="927000" imgH="571320" progId="Equation.3">
                    <p:embed/>
                  </p:oleObj>
                </mc:Choice>
                <mc:Fallback>
                  <p:oleObj name="Equation" r:id="rId3" imgW="927000" imgH="571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0" y="1952"/>
                          <a:ext cx="584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6" name="Text Box 47"/>
            <p:cNvSpPr txBox="1">
              <a:spLocks noChangeArrowheads="1"/>
            </p:cNvSpPr>
            <p:nvPr/>
          </p:nvSpPr>
          <p:spPr bwMode="auto">
            <a:xfrm>
              <a:off x="303" y="1968"/>
              <a:ext cx="194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1pPr>
              <a:lvl2pPr marL="742950" indent="-28575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2pPr>
              <a:lvl3pPr marL="11430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3pPr>
              <a:lvl4pPr marL="16002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4pPr>
              <a:lvl5pPr marL="20574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9pPr>
            </a:lstStyle>
            <a:p>
              <a:r>
                <a:rPr lang="en-US" b="1" dirty="0">
                  <a:solidFill>
                    <a:srgbClr val="00B0F0"/>
                  </a:solidFill>
                </a:rPr>
                <a:t>Concatenation:</a:t>
              </a:r>
            </a:p>
          </p:txBody>
        </p:sp>
      </p:grpSp>
      <p:graphicFrame>
        <p:nvGraphicFramePr>
          <p:cNvPr id="2050" name="Object 48"/>
          <p:cNvGraphicFramePr>
            <a:graphicFrameLocks noChangeAspect="1"/>
          </p:cNvGraphicFramePr>
          <p:nvPr/>
        </p:nvGraphicFramePr>
        <p:xfrm>
          <a:off x="3733800" y="3429000"/>
          <a:ext cx="762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Equation" r:id="rId5" imgW="761760" imgH="571320" progId="Equation.3">
                  <p:embed/>
                </p:oleObj>
              </mc:Choice>
              <mc:Fallback>
                <p:oleObj name="Equation" r:id="rId5" imgW="7617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429000"/>
                        <a:ext cx="762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Text Box 49"/>
          <p:cNvSpPr txBox="1">
            <a:spLocks noChangeArrowheads="1"/>
          </p:cNvSpPr>
          <p:nvPr/>
        </p:nvSpPr>
        <p:spPr bwMode="auto">
          <a:xfrm>
            <a:off x="2203582" y="3378200"/>
            <a:ext cx="12666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 dirty="0">
                <a:solidFill>
                  <a:srgbClr val="00B0F0"/>
                </a:solidFill>
              </a:rPr>
              <a:t>Star:</a:t>
            </a:r>
          </a:p>
        </p:txBody>
      </p:sp>
      <p:grpSp>
        <p:nvGrpSpPr>
          <p:cNvPr id="2061" name="Group 50"/>
          <p:cNvGrpSpPr>
            <a:grpSpLocks/>
          </p:cNvGrpSpPr>
          <p:nvPr/>
        </p:nvGrpSpPr>
        <p:grpSpPr bwMode="auto">
          <a:xfrm>
            <a:off x="2066925" y="1676400"/>
            <a:ext cx="3184525" cy="590550"/>
            <a:chOff x="1346" y="1668"/>
            <a:chExt cx="2006" cy="372"/>
          </a:xfrm>
        </p:grpSpPr>
        <p:graphicFrame>
          <p:nvGraphicFramePr>
            <p:cNvPr id="2054" name="Object 51"/>
            <p:cNvGraphicFramePr>
              <a:graphicFrameLocks noChangeAspect="1"/>
            </p:cNvGraphicFramePr>
            <p:nvPr/>
          </p:nvGraphicFramePr>
          <p:xfrm>
            <a:off x="2400" y="1680"/>
            <a:ext cx="952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06" name="Equation" r:id="rId7" imgW="1511280" imgH="571320" progId="Equation.3">
                    <p:embed/>
                  </p:oleObj>
                </mc:Choice>
                <mc:Fallback>
                  <p:oleObj name="Equation" r:id="rId7" imgW="1511280" imgH="571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680"/>
                          <a:ext cx="952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5" name="Text Box 52"/>
            <p:cNvSpPr txBox="1">
              <a:spLocks noChangeArrowheads="1"/>
            </p:cNvSpPr>
            <p:nvPr/>
          </p:nvSpPr>
          <p:spPr bwMode="auto">
            <a:xfrm>
              <a:off x="1346" y="1668"/>
              <a:ext cx="89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1pPr>
              <a:lvl2pPr marL="742950" indent="-28575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2pPr>
              <a:lvl3pPr marL="11430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3pPr>
              <a:lvl4pPr marL="16002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4pPr>
              <a:lvl5pPr marL="20574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9pPr>
            </a:lstStyle>
            <a:p>
              <a:r>
                <a:rPr lang="en-US" b="1" dirty="0">
                  <a:solidFill>
                    <a:srgbClr val="00B0F0"/>
                  </a:solidFill>
                </a:rPr>
                <a:t>Union:</a:t>
              </a:r>
            </a:p>
          </p:txBody>
        </p:sp>
      </p:grpSp>
      <p:graphicFrame>
        <p:nvGraphicFramePr>
          <p:cNvPr id="2051" name="Object 53"/>
          <p:cNvGraphicFramePr>
            <a:graphicFrameLocks noChangeAspect="1"/>
          </p:cNvGraphicFramePr>
          <p:nvPr/>
        </p:nvGraphicFramePr>
        <p:xfrm>
          <a:off x="3733800" y="5257800"/>
          <a:ext cx="482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9" imgW="482400" imgH="596880" progId="Equation.3">
                  <p:embed/>
                </p:oleObj>
              </mc:Choice>
              <mc:Fallback>
                <p:oleObj name="Equation" r:id="rId9" imgW="48240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257800"/>
                        <a:ext cx="4826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54"/>
          <p:cNvGraphicFramePr>
            <a:graphicFrameLocks noChangeAspect="1"/>
          </p:cNvGraphicFramePr>
          <p:nvPr/>
        </p:nvGraphicFramePr>
        <p:xfrm>
          <a:off x="3657600" y="6096000"/>
          <a:ext cx="1511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Equation" r:id="rId11" imgW="1511280" imgH="571320" progId="Equation.3">
                  <p:embed/>
                </p:oleObj>
              </mc:Choice>
              <mc:Fallback>
                <p:oleObj name="Equation" r:id="rId11" imgW="15112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6096000"/>
                        <a:ext cx="15113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Text Box 55"/>
          <p:cNvSpPr txBox="1">
            <a:spLocks noChangeArrowheads="1"/>
          </p:cNvSpPr>
          <p:nvPr/>
        </p:nvSpPr>
        <p:spPr bwMode="auto">
          <a:xfrm>
            <a:off x="743805" y="5257800"/>
            <a:ext cx="26693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 dirty="0">
                <a:solidFill>
                  <a:srgbClr val="00B0F0"/>
                </a:solidFill>
              </a:rPr>
              <a:t>Complement:</a:t>
            </a:r>
          </a:p>
        </p:txBody>
      </p:sp>
      <p:sp>
        <p:nvSpPr>
          <p:cNvPr id="2063" name="Text Box 56"/>
          <p:cNvSpPr txBox="1">
            <a:spLocks noChangeArrowheads="1"/>
          </p:cNvSpPr>
          <p:nvPr/>
        </p:nvSpPr>
        <p:spPr bwMode="auto">
          <a:xfrm>
            <a:off x="672652" y="6019800"/>
            <a:ext cx="28039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 dirty="0">
                <a:solidFill>
                  <a:srgbClr val="00B0F0"/>
                </a:solidFill>
              </a:rPr>
              <a:t>Intersection:</a:t>
            </a:r>
          </a:p>
        </p:txBody>
      </p:sp>
      <p:graphicFrame>
        <p:nvGraphicFramePr>
          <p:cNvPr id="2053" name="Object 57"/>
          <p:cNvGraphicFramePr>
            <a:graphicFrameLocks noChangeAspect="1"/>
          </p:cNvGraphicFramePr>
          <p:nvPr/>
        </p:nvGraphicFramePr>
        <p:xfrm>
          <a:off x="3733800" y="4191000"/>
          <a:ext cx="723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Equation" r:id="rId13" imgW="723600" imgH="736560" progId="Equation.3">
                  <p:embed/>
                </p:oleObj>
              </mc:Choice>
              <mc:Fallback>
                <p:oleObj name="Equation" r:id="rId13" imgW="72360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191000"/>
                        <a:ext cx="7239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Text Box 58"/>
          <p:cNvSpPr txBox="1">
            <a:spLocks noChangeArrowheads="1"/>
          </p:cNvSpPr>
          <p:nvPr/>
        </p:nvSpPr>
        <p:spPr bwMode="auto">
          <a:xfrm>
            <a:off x="1540643" y="4260850"/>
            <a:ext cx="20217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 dirty="0">
                <a:solidFill>
                  <a:srgbClr val="00B0F0"/>
                </a:solidFill>
              </a:rPr>
              <a:t>Reversal:</a:t>
            </a:r>
          </a:p>
        </p:txBody>
      </p:sp>
    </p:spTree>
    <p:extLst>
      <p:ext uri="{BB962C8B-B14F-4D97-AF65-F5344CB8AC3E}">
        <p14:creationId xmlns:p14="http://schemas.microsoft.com/office/powerpoint/2010/main" val="401454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0" name="Group 54"/>
          <p:cNvGrpSpPr>
            <a:grpSpLocks/>
          </p:cNvGrpSpPr>
          <p:nvPr/>
        </p:nvGrpSpPr>
        <p:grpSpPr bwMode="auto">
          <a:xfrm>
            <a:off x="124147" y="838201"/>
            <a:ext cx="4087813" cy="584201"/>
            <a:chOff x="-96" y="528"/>
            <a:chExt cx="2575" cy="368"/>
          </a:xfrm>
        </p:grpSpPr>
        <p:graphicFrame>
          <p:nvGraphicFramePr>
            <p:cNvPr id="5127" name="Object 38"/>
            <p:cNvGraphicFramePr>
              <a:graphicFrameLocks noChangeAspect="1"/>
            </p:cNvGraphicFramePr>
            <p:nvPr/>
          </p:nvGraphicFramePr>
          <p:xfrm>
            <a:off x="2208" y="528"/>
            <a:ext cx="271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28" name="Equation" r:id="rId3" imgW="431640" imgH="571320" progId="Equation.3">
                    <p:embed/>
                  </p:oleObj>
                </mc:Choice>
                <mc:Fallback>
                  <p:oleObj name="Equation" r:id="rId3" imgW="431640" imgH="571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528"/>
                          <a:ext cx="271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1" name="Text Box 44"/>
            <p:cNvSpPr txBox="1">
              <a:spLocks noChangeArrowheads="1"/>
            </p:cNvSpPr>
            <p:nvPr/>
          </p:nvSpPr>
          <p:spPr bwMode="auto">
            <a:xfrm>
              <a:off x="-96" y="528"/>
              <a:ext cx="219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1pPr>
              <a:lvl2pPr marL="742950" indent="-28575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2pPr>
              <a:lvl3pPr marL="11430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3pPr>
              <a:lvl4pPr marL="16002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4pPr>
              <a:lvl5pPr marL="20574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9pPr>
            </a:lstStyle>
            <a:p>
              <a:pPr algn="l" rtl="0"/>
              <a:r>
                <a:rPr lang="en-US" b="1" dirty="0">
                  <a:solidFill>
                    <a:srgbClr val="00B0F0"/>
                  </a:solidFill>
                </a:rPr>
                <a:t>Regular language</a:t>
              </a:r>
            </a:p>
          </p:txBody>
        </p:sp>
      </p:grpSp>
      <p:grpSp>
        <p:nvGrpSpPr>
          <p:cNvPr id="5131" name="Group 52"/>
          <p:cNvGrpSpPr>
            <a:grpSpLocks/>
          </p:cNvGrpSpPr>
          <p:nvPr/>
        </p:nvGrpSpPr>
        <p:grpSpPr bwMode="auto">
          <a:xfrm>
            <a:off x="76200" y="2362200"/>
            <a:ext cx="3494088" cy="3911601"/>
            <a:chOff x="48" y="1488"/>
            <a:chExt cx="2201" cy="2464"/>
          </a:xfrm>
        </p:grpSpPr>
        <p:graphicFrame>
          <p:nvGraphicFramePr>
            <p:cNvPr id="5125" name="Object 6"/>
            <p:cNvGraphicFramePr>
              <a:graphicFrameLocks noChangeAspect="1"/>
            </p:cNvGraphicFramePr>
            <p:nvPr/>
          </p:nvGraphicFramePr>
          <p:xfrm>
            <a:off x="672" y="1488"/>
            <a:ext cx="1408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29" name="Equation" r:id="rId5" imgW="2234880" imgH="571320" progId="Equation.3">
                    <p:embed/>
                  </p:oleObj>
                </mc:Choice>
                <mc:Fallback>
                  <p:oleObj name="Equation" r:id="rId5" imgW="2234880" imgH="571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1488"/>
                          <a:ext cx="1408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3" name="Rectangle 7"/>
            <p:cNvSpPr>
              <a:spLocks noChangeArrowheads="1"/>
            </p:cNvSpPr>
            <p:nvPr/>
          </p:nvSpPr>
          <p:spPr bwMode="auto">
            <a:xfrm>
              <a:off x="480" y="2544"/>
              <a:ext cx="1632" cy="91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5144" name="Oval 10"/>
            <p:cNvSpPr>
              <a:spLocks noChangeArrowheads="1"/>
            </p:cNvSpPr>
            <p:nvPr/>
          </p:nvSpPr>
          <p:spPr bwMode="auto">
            <a:xfrm>
              <a:off x="624" y="2880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5145" name="Oval 11"/>
            <p:cNvSpPr>
              <a:spLocks noChangeArrowheads="1"/>
            </p:cNvSpPr>
            <p:nvPr/>
          </p:nvSpPr>
          <p:spPr bwMode="auto">
            <a:xfrm>
              <a:off x="1680" y="2880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5146" name="Oval 12"/>
            <p:cNvSpPr>
              <a:spLocks noChangeArrowheads="1"/>
            </p:cNvSpPr>
            <p:nvPr/>
          </p:nvSpPr>
          <p:spPr bwMode="auto">
            <a:xfrm>
              <a:off x="1632" y="2832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5147" name="Line 13"/>
            <p:cNvSpPr>
              <a:spLocks noChangeShapeType="1"/>
            </p:cNvSpPr>
            <p:nvPr/>
          </p:nvSpPr>
          <p:spPr bwMode="auto">
            <a:xfrm>
              <a:off x="240" y="29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5148" name="Freeform 18"/>
            <p:cNvSpPr>
              <a:spLocks/>
            </p:cNvSpPr>
            <p:nvPr/>
          </p:nvSpPr>
          <p:spPr bwMode="auto">
            <a:xfrm>
              <a:off x="864" y="2744"/>
              <a:ext cx="816" cy="376"/>
            </a:xfrm>
            <a:custGeom>
              <a:avLst/>
              <a:gdLst>
                <a:gd name="T0" fmla="*/ 0 w 816"/>
                <a:gd name="T1" fmla="*/ 232 h 376"/>
                <a:gd name="T2" fmla="*/ 96 w 816"/>
                <a:gd name="T3" fmla="*/ 88 h 376"/>
                <a:gd name="T4" fmla="*/ 192 w 816"/>
                <a:gd name="T5" fmla="*/ 328 h 376"/>
                <a:gd name="T6" fmla="*/ 384 w 816"/>
                <a:gd name="T7" fmla="*/ 40 h 376"/>
                <a:gd name="T8" fmla="*/ 480 w 816"/>
                <a:gd name="T9" fmla="*/ 376 h 376"/>
                <a:gd name="T10" fmla="*/ 672 w 816"/>
                <a:gd name="T11" fmla="*/ 40 h 376"/>
                <a:gd name="T12" fmla="*/ 816 w 816"/>
                <a:gd name="T13" fmla="*/ 136 h 3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16"/>
                <a:gd name="T22" fmla="*/ 0 h 376"/>
                <a:gd name="T23" fmla="*/ 816 w 816"/>
                <a:gd name="T24" fmla="*/ 376 h 3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16" h="376">
                  <a:moveTo>
                    <a:pt x="0" y="232"/>
                  </a:moveTo>
                  <a:cubicBezTo>
                    <a:pt x="32" y="152"/>
                    <a:pt x="64" y="72"/>
                    <a:pt x="96" y="88"/>
                  </a:cubicBezTo>
                  <a:cubicBezTo>
                    <a:pt x="128" y="104"/>
                    <a:pt x="144" y="336"/>
                    <a:pt x="192" y="328"/>
                  </a:cubicBezTo>
                  <a:cubicBezTo>
                    <a:pt x="240" y="320"/>
                    <a:pt x="336" y="32"/>
                    <a:pt x="384" y="40"/>
                  </a:cubicBezTo>
                  <a:cubicBezTo>
                    <a:pt x="432" y="48"/>
                    <a:pt x="432" y="376"/>
                    <a:pt x="480" y="376"/>
                  </a:cubicBezTo>
                  <a:cubicBezTo>
                    <a:pt x="528" y="376"/>
                    <a:pt x="616" y="80"/>
                    <a:pt x="672" y="40"/>
                  </a:cubicBezTo>
                  <a:cubicBezTo>
                    <a:pt x="728" y="0"/>
                    <a:pt x="772" y="68"/>
                    <a:pt x="816" y="13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graphicFrame>
          <p:nvGraphicFramePr>
            <p:cNvPr id="5126" name="Object 30"/>
            <p:cNvGraphicFramePr>
              <a:graphicFrameLocks noChangeAspect="1"/>
            </p:cNvGraphicFramePr>
            <p:nvPr/>
          </p:nvGraphicFramePr>
          <p:xfrm>
            <a:off x="1488" y="2160"/>
            <a:ext cx="407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0" name="Equation" r:id="rId7" imgW="647640" imgH="571320" progId="Equation.3">
                    <p:embed/>
                  </p:oleObj>
                </mc:Choice>
                <mc:Fallback>
                  <p:oleObj name="Equation" r:id="rId7" imgW="647640" imgH="571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160"/>
                          <a:ext cx="407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9" name="Text Box 32"/>
            <p:cNvSpPr txBox="1">
              <a:spLocks noChangeArrowheads="1"/>
            </p:cNvSpPr>
            <p:nvPr/>
          </p:nvSpPr>
          <p:spPr bwMode="auto">
            <a:xfrm>
              <a:off x="48" y="3661"/>
              <a:ext cx="220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1pPr>
              <a:lvl2pPr marL="742950" indent="-28575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2pPr>
              <a:lvl3pPr marL="11430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3pPr>
              <a:lvl4pPr marL="16002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4pPr>
              <a:lvl5pPr marL="20574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400" b="1" dirty="0">
                  <a:solidFill>
                    <a:srgbClr val="FFFF00"/>
                  </a:solidFill>
                </a:rPr>
                <a:t>Single accepting state</a:t>
              </a:r>
            </a:p>
          </p:txBody>
        </p:sp>
        <p:sp>
          <p:nvSpPr>
            <p:cNvPr id="5150" name="Text Box 50"/>
            <p:cNvSpPr txBox="1">
              <a:spLocks noChangeArrowheads="1"/>
            </p:cNvSpPr>
            <p:nvPr/>
          </p:nvSpPr>
          <p:spPr bwMode="auto">
            <a:xfrm>
              <a:off x="624" y="2160"/>
              <a:ext cx="67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1pPr>
              <a:lvl2pPr marL="742950" indent="-28575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2pPr>
              <a:lvl3pPr marL="11430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3pPr>
              <a:lvl4pPr marL="16002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4pPr>
              <a:lvl5pPr marL="20574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9pPr>
            </a:lstStyle>
            <a:p>
              <a:pPr algn="l" rtl="0"/>
              <a:r>
                <a:rPr lang="en-US" b="1" dirty="0">
                  <a:solidFill>
                    <a:srgbClr val="FFFF00"/>
                  </a:solidFill>
                </a:rPr>
                <a:t>NFA</a:t>
              </a:r>
            </a:p>
          </p:txBody>
        </p:sp>
      </p:grpSp>
      <p:grpSp>
        <p:nvGrpSpPr>
          <p:cNvPr id="5132" name="Group 53"/>
          <p:cNvGrpSpPr>
            <a:grpSpLocks/>
          </p:cNvGrpSpPr>
          <p:nvPr/>
        </p:nvGrpSpPr>
        <p:grpSpPr bwMode="auto">
          <a:xfrm>
            <a:off x="4724400" y="914400"/>
            <a:ext cx="4089400" cy="5359401"/>
            <a:chOff x="2976" y="576"/>
            <a:chExt cx="2576" cy="3376"/>
          </a:xfrm>
        </p:grpSpPr>
        <p:sp>
          <p:nvSpPr>
            <p:cNvPr id="5134" name="Rectangle 23"/>
            <p:cNvSpPr>
              <a:spLocks noChangeArrowheads="1"/>
            </p:cNvSpPr>
            <p:nvPr/>
          </p:nvSpPr>
          <p:spPr bwMode="auto">
            <a:xfrm>
              <a:off x="3408" y="2544"/>
              <a:ext cx="1632" cy="91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5135" name="Oval 24"/>
            <p:cNvSpPr>
              <a:spLocks noChangeArrowheads="1"/>
            </p:cNvSpPr>
            <p:nvPr/>
          </p:nvSpPr>
          <p:spPr bwMode="auto">
            <a:xfrm>
              <a:off x="3552" y="2880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5136" name="Oval 25"/>
            <p:cNvSpPr>
              <a:spLocks noChangeArrowheads="1"/>
            </p:cNvSpPr>
            <p:nvPr/>
          </p:nvSpPr>
          <p:spPr bwMode="auto">
            <a:xfrm>
              <a:off x="4608" y="2880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5137" name="Oval 26"/>
            <p:cNvSpPr>
              <a:spLocks noChangeArrowheads="1"/>
            </p:cNvSpPr>
            <p:nvPr/>
          </p:nvSpPr>
          <p:spPr bwMode="auto">
            <a:xfrm>
              <a:off x="4560" y="2832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5138" name="Line 27"/>
            <p:cNvSpPr>
              <a:spLocks noChangeShapeType="1"/>
            </p:cNvSpPr>
            <p:nvPr/>
          </p:nvSpPr>
          <p:spPr bwMode="auto">
            <a:xfrm>
              <a:off x="3168" y="29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5139" name="Freeform 28"/>
            <p:cNvSpPr>
              <a:spLocks/>
            </p:cNvSpPr>
            <p:nvPr/>
          </p:nvSpPr>
          <p:spPr bwMode="auto">
            <a:xfrm>
              <a:off x="3792" y="2744"/>
              <a:ext cx="816" cy="376"/>
            </a:xfrm>
            <a:custGeom>
              <a:avLst/>
              <a:gdLst>
                <a:gd name="T0" fmla="*/ 0 w 816"/>
                <a:gd name="T1" fmla="*/ 232 h 376"/>
                <a:gd name="T2" fmla="*/ 96 w 816"/>
                <a:gd name="T3" fmla="*/ 88 h 376"/>
                <a:gd name="T4" fmla="*/ 192 w 816"/>
                <a:gd name="T5" fmla="*/ 328 h 376"/>
                <a:gd name="T6" fmla="*/ 384 w 816"/>
                <a:gd name="T7" fmla="*/ 40 h 376"/>
                <a:gd name="T8" fmla="*/ 480 w 816"/>
                <a:gd name="T9" fmla="*/ 376 h 376"/>
                <a:gd name="T10" fmla="*/ 672 w 816"/>
                <a:gd name="T11" fmla="*/ 40 h 376"/>
                <a:gd name="T12" fmla="*/ 816 w 816"/>
                <a:gd name="T13" fmla="*/ 136 h 3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16"/>
                <a:gd name="T22" fmla="*/ 0 h 376"/>
                <a:gd name="T23" fmla="*/ 816 w 816"/>
                <a:gd name="T24" fmla="*/ 376 h 3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16" h="376">
                  <a:moveTo>
                    <a:pt x="0" y="232"/>
                  </a:moveTo>
                  <a:cubicBezTo>
                    <a:pt x="32" y="152"/>
                    <a:pt x="64" y="72"/>
                    <a:pt x="96" y="88"/>
                  </a:cubicBezTo>
                  <a:cubicBezTo>
                    <a:pt x="128" y="104"/>
                    <a:pt x="144" y="336"/>
                    <a:pt x="192" y="328"/>
                  </a:cubicBezTo>
                  <a:cubicBezTo>
                    <a:pt x="240" y="320"/>
                    <a:pt x="336" y="32"/>
                    <a:pt x="384" y="40"/>
                  </a:cubicBezTo>
                  <a:cubicBezTo>
                    <a:pt x="432" y="48"/>
                    <a:pt x="432" y="376"/>
                    <a:pt x="480" y="376"/>
                  </a:cubicBezTo>
                  <a:cubicBezTo>
                    <a:pt x="528" y="376"/>
                    <a:pt x="616" y="80"/>
                    <a:pt x="672" y="40"/>
                  </a:cubicBezTo>
                  <a:cubicBezTo>
                    <a:pt x="728" y="0"/>
                    <a:pt x="772" y="68"/>
                    <a:pt x="816" y="13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graphicFrame>
          <p:nvGraphicFramePr>
            <p:cNvPr id="5122" name="Object 31"/>
            <p:cNvGraphicFramePr>
              <a:graphicFrameLocks noChangeAspect="1"/>
            </p:cNvGraphicFramePr>
            <p:nvPr/>
          </p:nvGraphicFramePr>
          <p:xfrm>
            <a:off x="4368" y="2160"/>
            <a:ext cx="456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1" name="Equation" r:id="rId9" imgW="723600" imgH="571320" progId="Equation.3">
                    <p:embed/>
                  </p:oleObj>
                </mc:Choice>
                <mc:Fallback>
                  <p:oleObj name="Equation" r:id="rId9" imgW="723600" imgH="571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2160"/>
                          <a:ext cx="456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3" name="Object 39"/>
            <p:cNvGraphicFramePr>
              <a:graphicFrameLocks noChangeAspect="1"/>
            </p:cNvGraphicFramePr>
            <p:nvPr/>
          </p:nvGraphicFramePr>
          <p:xfrm>
            <a:off x="5232" y="576"/>
            <a:ext cx="320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2" name="Equation" r:id="rId11" imgW="507960" imgH="571320" progId="Equation.3">
                    <p:embed/>
                  </p:oleObj>
                </mc:Choice>
                <mc:Fallback>
                  <p:oleObj name="Equation" r:id="rId11" imgW="507960" imgH="571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2" y="576"/>
                          <a:ext cx="320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0" name="Text Box 43"/>
            <p:cNvSpPr txBox="1">
              <a:spLocks noChangeArrowheads="1"/>
            </p:cNvSpPr>
            <p:nvPr/>
          </p:nvSpPr>
          <p:spPr bwMode="auto">
            <a:xfrm>
              <a:off x="3024" y="3661"/>
              <a:ext cx="220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1pPr>
              <a:lvl2pPr marL="742950" indent="-28575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2pPr>
              <a:lvl3pPr marL="11430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3pPr>
              <a:lvl4pPr marL="16002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4pPr>
              <a:lvl5pPr marL="20574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400" b="1" dirty="0">
                  <a:solidFill>
                    <a:srgbClr val="FFFF00"/>
                  </a:solidFill>
                </a:rPr>
                <a:t>Single accepting state</a:t>
              </a:r>
            </a:p>
          </p:txBody>
        </p:sp>
        <p:graphicFrame>
          <p:nvGraphicFramePr>
            <p:cNvPr id="5124" name="Object 45"/>
            <p:cNvGraphicFramePr>
              <a:graphicFrameLocks noChangeAspect="1"/>
            </p:cNvGraphicFramePr>
            <p:nvPr/>
          </p:nvGraphicFramePr>
          <p:xfrm>
            <a:off x="3456" y="1488"/>
            <a:ext cx="1504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3" name="Equation" r:id="rId13" imgW="2387520" imgH="571320" progId="Equation.3">
                    <p:embed/>
                  </p:oleObj>
                </mc:Choice>
                <mc:Fallback>
                  <p:oleObj name="Equation" r:id="rId13" imgW="2387520" imgH="571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1488"/>
                          <a:ext cx="1504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1" name="Text Box 46"/>
            <p:cNvSpPr txBox="1">
              <a:spLocks noChangeArrowheads="1"/>
            </p:cNvSpPr>
            <p:nvPr/>
          </p:nvSpPr>
          <p:spPr bwMode="auto">
            <a:xfrm>
              <a:off x="2976" y="576"/>
              <a:ext cx="219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1pPr>
              <a:lvl2pPr marL="742950" indent="-28575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2pPr>
              <a:lvl3pPr marL="11430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3pPr>
              <a:lvl4pPr marL="16002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4pPr>
              <a:lvl5pPr marL="20574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9pPr>
            </a:lstStyle>
            <a:p>
              <a:pPr algn="l" rtl="0"/>
              <a:r>
                <a:rPr lang="en-US" b="1" dirty="0">
                  <a:solidFill>
                    <a:srgbClr val="00B0F0"/>
                  </a:solidFill>
                </a:rPr>
                <a:t>Regular language</a:t>
              </a:r>
            </a:p>
          </p:txBody>
        </p:sp>
        <p:sp>
          <p:nvSpPr>
            <p:cNvPr id="5142" name="Text Box 51"/>
            <p:cNvSpPr txBox="1">
              <a:spLocks noChangeArrowheads="1"/>
            </p:cNvSpPr>
            <p:nvPr/>
          </p:nvSpPr>
          <p:spPr bwMode="auto">
            <a:xfrm>
              <a:off x="3552" y="2160"/>
              <a:ext cx="67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1pPr>
              <a:lvl2pPr marL="742950" indent="-28575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2pPr>
              <a:lvl3pPr marL="11430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3pPr>
              <a:lvl4pPr marL="16002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4pPr>
              <a:lvl5pPr marL="20574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9pPr>
            </a:lstStyle>
            <a:p>
              <a:pPr algn="l" rtl="0"/>
              <a:r>
                <a:rPr lang="en-US" b="1" dirty="0">
                  <a:solidFill>
                    <a:srgbClr val="FFFF00"/>
                  </a:solidFill>
                </a:rPr>
                <a:t>NFA</a:t>
              </a:r>
            </a:p>
          </p:txBody>
        </p:sp>
      </p:grpSp>
      <p:sp>
        <p:nvSpPr>
          <p:cNvPr id="5133" name="Text Box 55"/>
          <p:cNvSpPr txBox="1">
            <a:spLocks noChangeArrowheads="1"/>
          </p:cNvSpPr>
          <p:nvPr/>
        </p:nvSpPr>
        <p:spPr bwMode="auto">
          <a:xfrm>
            <a:off x="2590800" y="0"/>
            <a:ext cx="3841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pPr algn="l" rtl="0"/>
            <a:r>
              <a:rPr lang="en-US" dirty="0">
                <a:solidFill>
                  <a:srgbClr val="009900"/>
                </a:solidFill>
              </a:rPr>
              <a:t>Take two languages</a:t>
            </a:r>
          </a:p>
        </p:txBody>
      </p:sp>
    </p:spTree>
    <p:extLst>
      <p:ext uri="{BB962C8B-B14F-4D97-AF65-F5344CB8AC3E}">
        <p14:creationId xmlns:p14="http://schemas.microsoft.com/office/powerpoint/2010/main" val="150634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679450" y="2171700"/>
          <a:ext cx="20955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Equation" r:id="rId3" imgW="2095200" imgH="723600" progId="Equation.3">
                  <p:embed/>
                </p:oleObj>
              </mc:Choice>
              <mc:Fallback>
                <p:oleObj name="Equation" r:id="rId3" imgW="209520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2171700"/>
                        <a:ext cx="20955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Rectangle 5"/>
          <p:cNvSpPr>
            <a:spLocks noChangeArrowheads="1"/>
          </p:cNvSpPr>
          <p:nvPr/>
        </p:nvSpPr>
        <p:spPr bwMode="auto">
          <a:xfrm>
            <a:off x="3810000" y="1676400"/>
            <a:ext cx="2209800" cy="167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158" name="Oval 6"/>
          <p:cNvSpPr>
            <a:spLocks noChangeArrowheads="1"/>
          </p:cNvSpPr>
          <p:nvPr/>
        </p:nvSpPr>
        <p:spPr bwMode="auto">
          <a:xfrm>
            <a:off x="4191000" y="2667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159" name="Oval 7"/>
          <p:cNvSpPr>
            <a:spLocks noChangeArrowheads="1"/>
          </p:cNvSpPr>
          <p:nvPr/>
        </p:nvSpPr>
        <p:spPr bwMode="auto">
          <a:xfrm>
            <a:off x="5257800" y="2667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160" name="Line 8"/>
          <p:cNvSpPr>
            <a:spLocks noChangeShapeType="1"/>
          </p:cNvSpPr>
          <p:nvPr/>
        </p:nvSpPr>
        <p:spPr bwMode="auto">
          <a:xfrm>
            <a:off x="4572000" y="2819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161" name="Freeform 10"/>
          <p:cNvSpPr>
            <a:spLocks/>
          </p:cNvSpPr>
          <p:nvPr/>
        </p:nvSpPr>
        <p:spPr bwMode="auto">
          <a:xfrm>
            <a:off x="4102100" y="2044700"/>
            <a:ext cx="482600" cy="622300"/>
          </a:xfrm>
          <a:custGeom>
            <a:avLst/>
            <a:gdLst>
              <a:gd name="T0" fmla="*/ 104 w 304"/>
              <a:gd name="T1" fmla="*/ 392 h 392"/>
              <a:gd name="T2" fmla="*/ 8 w 304"/>
              <a:gd name="T3" fmla="*/ 152 h 392"/>
              <a:gd name="T4" fmla="*/ 152 w 304"/>
              <a:gd name="T5" fmla="*/ 8 h 392"/>
              <a:gd name="T6" fmla="*/ 296 w 304"/>
              <a:gd name="T7" fmla="*/ 104 h 392"/>
              <a:gd name="T8" fmla="*/ 200 w 304"/>
              <a:gd name="T9" fmla="*/ 392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4"/>
              <a:gd name="T16" fmla="*/ 0 h 392"/>
              <a:gd name="T17" fmla="*/ 304 w 304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4" h="392">
                <a:moveTo>
                  <a:pt x="104" y="392"/>
                </a:moveTo>
                <a:cubicBezTo>
                  <a:pt x="52" y="304"/>
                  <a:pt x="0" y="216"/>
                  <a:pt x="8" y="152"/>
                </a:cubicBezTo>
                <a:cubicBezTo>
                  <a:pt x="16" y="88"/>
                  <a:pt x="104" y="16"/>
                  <a:pt x="152" y="8"/>
                </a:cubicBezTo>
                <a:cubicBezTo>
                  <a:pt x="200" y="0"/>
                  <a:pt x="288" y="40"/>
                  <a:pt x="296" y="104"/>
                </a:cubicBezTo>
                <a:cubicBezTo>
                  <a:pt x="304" y="168"/>
                  <a:pt x="252" y="280"/>
                  <a:pt x="200" y="3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162" name="Line 11"/>
          <p:cNvSpPr>
            <a:spLocks noChangeShapeType="1"/>
          </p:cNvSpPr>
          <p:nvPr/>
        </p:nvSpPr>
        <p:spPr bwMode="auto">
          <a:xfrm>
            <a:off x="3276600" y="2819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163" name="Oval 12"/>
          <p:cNvSpPr>
            <a:spLocks noChangeArrowheads="1"/>
          </p:cNvSpPr>
          <p:nvPr/>
        </p:nvSpPr>
        <p:spPr bwMode="auto">
          <a:xfrm>
            <a:off x="5181600" y="2590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6147" name="Object 25"/>
          <p:cNvGraphicFramePr>
            <a:graphicFrameLocks noChangeAspect="1"/>
          </p:cNvGraphicFramePr>
          <p:nvPr/>
        </p:nvGraphicFramePr>
        <p:xfrm>
          <a:off x="3962400" y="18288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Equation" r:id="rId5" imgW="266400" imgH="279360" progId="Equation.3">
                  <p:embed/>
                </p:oleObj>
              </mc:Choice>
              <mc:Fallback>
                <p:oleObj name="Equation" r:id="rId5" imgW="266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8288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26"/>
          <p:cNvGraphicFramePr>
            <a:graphicFrameLocks noChangeAspect="1"/>
          </p:cNvGraphicFramePr>
          <p:nvPr/>
        </p:nvGraphicFramePr>
        <p:xfrm>
          <a:off x="4724400" y="24384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Equation" r:id="rId7" imgW="253800" imgH="393480" progId="Equation.3">
                  <p:embed/>
                </p:oleObj>
              </mc:Choice>
              <mc:Fallback>
                <p:oleObj name="Equation" r:id="rId7" imgW="253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4384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32"/>
          <p:cNvGraphicFramePr>
            <a:graphicFrameLocks noChangeAspect="1"/>
          </p:cNvGraphicFramePr>
          <p:nvPr/>
        </p:nvGraphicFramePr>
        <p:xfrm>
          <a:off x="4648200" y="1066800"/>
          <a:ext cx="6461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Equation" r:id="rId9" imgW="647640" imgH="571320" progId="Equation.3">
                  <p:embed/>
                </p:oleObj>
              </mc:Choice>
              <mc:Fallback>
                <p:oleObj name="Equation" r:id="rId9" imgW="64764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066800"/>
                        <a:ext cx="6461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64" name="Group 34"/>
          <p:cNvGrpSpPr>
            <a:grpSpLocks/>
          </p:cNvGrpSpPr>
          <p:nvPr/>
        </p:nvGrpSpPr>
        <p:grpSpPr bwMode="auto">
          <a:xfrm>
            <a:off x="666750" y="4114800"/>
            <a:ext cx="6191250" cy="1828800"/>
            <a:chOff x="420" y="2592"/>
            <a:chExt cx="3900" cy="1152"/>
          </a:xfrm>
        </p:grpSpPr>
        <p:graphicFrame>
          <p:nvGraphicFramePr>
            <p:cNvPr id="6151" name="Object 13"/>
            <p:cNvGraphicFramePr>
              <a:graphicFrameLocks noChangeAspect="1"/>
            </p:cNvGraphicFramePr>
            <p:nvPr/>
          </p:nvGraphicFramePr>
          <p:xfrm>
            <a:off x="420" y="3200"/>
            <a:ext cx="1192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59" name="Equation" r:id="rId11" imgW="1892160" imgH="571320" progId="Equation.3">
                    <p:embed/>
                  </p:oleObj>
                </mc:Choice>
                <mc:Fallback>
                  <p:oleObj name="Equation" r:id="rId11" imgW="1892160" imgH="571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0" y="3200"/>
                          <a:ext cx="1192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6" name="Rectangle 16"/>
            <p:cNvSpPr>
              <a:spLocks noChangeArrowheads="1"/>
            </p:cNvSpPr>
            <p:nvPr/>
          </p:nvSpPr>
          <p:spPr bwMode="auto">
            <a:xfrm>
              <a:off x="2400" y="2976"/>
              <a:ext cx="1920" cy="76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6167" name="Oval 17"/>
            <p:cNvSpPr>
              <a:spLocks noChangeArrowheads="1"/>
            </p:cNvSpPr>
            <p:nvPr/>
          </p:nvSpPr>
          <p:spPr bwMode="auto">
            <a:xfrm>
              <a:off x="2592" y="3312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6168" name="Oval 18"/>
            <p:cNvSpPr>
              <a:spLocks noChangeArrowheads="1"/>
            </p:cNvSpPr>
            <p:nvPr/>
          </p:nvSpPr>
          <p:spPr bwMode="auto">
            <a:xfrm>
              <a:off x="3888" y="3312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6169" name="Line 19"/>
            <p:cNvSpPr>
              <a:spLocks noChangeShapeType="1"/>
            </p:cNvSpPr>
            <p:nvPr/>
          </p:nvSpPr>
          <p:spPr bwMode="auto">
            <a:xfrm>
              <a:off x="2832" y="34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6170" name="Line 21"/>
            <p:cNvSpPr>
              <a:spLocks noChangeShapeType="1"/>
            </p:cNvSpPr>
            <p:nvPr/>
          </p:nvSpPr>
          <p:spPr bwMode="auto">
            <a:xfrm>
              <a:off x="2016" y="340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6171" name="Oval 22"/>
            <p:cNvSpPr>
              <a:spLocks noChangeArrowheads="1"/>
            </p:cNvSpPr>
            <p:nvPr/>
          </p:nvSpPr>
          <p:spPr bwMode="auto">
            <a:xfrm>
              <a:off x="3840" y="3264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6172" name="Oval 23"/>
            <p:cNvSpPr>
              <a:spLocks noChangeArrowheads="1"/>
            </p:cNvSpPr>
            <p:nvPr/>
          </p:nvSpPr>
          <p:spPr bwMode="auto">
            <a:xfrm>
              <a:off x="3216" y="3312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6173" name="Line 24"/>
            <p:cNvSpPr>
              <a:spLocks noChangeShapeType="1"/>
            </p:cNvSpPr>
            <p:nvPr/>
          </p:nvSpPr>
          <p:spPr bwMode="auto">
            <a:xfrm>
              <a:off x="3456" y="34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graphicFrame>
          <p:nvGraphicFramePr>
            <p:cNvPr id="6152" name="Object 27"/>
            <p:cNvGraphicFramePr>
              <a:graphicFrameLocks noChangeAspect="1"/>
            </p:cNvGraphicFramePr>
            <p:nvPr/>
          </p:nvGraphicFramePr>
          <p:xfrm>
            <a:off x="3552" y="3168"/>
            <a:ext cx="167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60" name="Equation" r:id="rId13" imgW="266400" imgH="279360" progId="Equation.3">
                    <p:embed/>
                  </p:oleObj>
                </mc:Choice>
                <mc:Fallback>
                  <p:oleObj name="Equation" r:id="rId13" imgW="26640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3168"/>
                          <a:ext cx="167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3" name="Object 29"/>
            <p:cNvGraphicFramePr>
              <a:graphicFrameLocks noChangeAspect="1"/>
            </p:cNvGraphicFramePr>
            <p:nvPr/>
          </p:nvGraphicFramePr>
          <p:xfrm>
            <a:off x="2928" y="3120"/>
            <a:ext cx="159" cy="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61" name="Equation" r:id="rId14" imgW="253800" imgH="393480" progId="Equation.3">
                    <p:embed/>
                  </p:oleObj>
                </mc:Choice>
                <mc:Fallback>
                  <p:oleObj name="Equation" r:id="rId14" imgW="25380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3120"/>
                          <a:ext cx="159" cy="2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4" name="Object 33"/>
            <p:cNvGraphicFramePr>
              <a:graphicFrameLocks noChangeAspect="1"/>
            </p:cNvGraphicFramePr>
            <p:nvPr/>
          </p:nvGraphicFramePr>
          <p:xfrm>
            <a:off x="3168" y="2592"/>
            <a:ext cx="456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62" name="Equation" r:id="rId15" imgW="723600" imgH="571320" progId="Equation.3">
                    <p:embed/>
                  </p:oleObj>
                </mc:Choice>
                <mc:Fallback>
                  <p:oleObj name="Equation" r:id="rId15" imgW="723600" imgH="571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8" y="2592"/>
                          <a:ext cx="456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50" name="Object 36"/>
          <p:cNvGraphicFramePr>
            <a:graphicFrameLocks noChangeAspect="1"/>
          </p:cNvGraphicFramePr>
          <p:nvPr/>
        </p:nvGraphicFramePr>
        <p:xfrm>
          <a:off x="2027238" y="1630363"/>
          <a:ext cx="669925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Equation" r:id="rId17" imgW="825480" imgH="342720" progId="Equation.3">
                  <p:embed/>
                </p:oleObj>
              </mc:Choice>
              <mc:Fallback>
                <p:oleObj name="Equation" r:id="rId17" imgW="8254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1630363"/>
                        <a:ext cx="669925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5" name="Text Box 38"/>
          <p:cNvSpPr txBox="1">
            <a:spLocks noChangeArrowheads="1"/>
          </p:cNvSpPr>
          <p:nvPr/>
        </p:nvSpPr>
        <p:spPr bwMode="auto">
          <a:xfrm>
            <a:off x="2193925" y="1016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>
                <a:solidFill>
                  <a:srgbClr val="0099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424333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Union</a:t>
            </a:r>
          </a:p>
        </p:txBody>
      </p:sp>
      <p:sp>
        <p:nvSpPr>
          <p:cNvPr id="7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NFA for </a:t>
            </a:r>
          </a:p>
        </p:txBody>
      </p:sp>
      <p:sp>
        <p:nvSpPr>
          <p:cNvPr id="7179" name="Rectangle 20"/>
          <p:cNvSpPr>
            <a:spLocks noChangeArrowheads="1"/>
          </p:cNvSpPr>
          <p:nvPr/>
        </p:nvSpPr>
        <p:spPr bwMode="auto">
          <a:xfrm>
            <a:off x="3276600" y="2057400"/>
            <a:ext cx="2590800" cy="1447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180" name="Oval 21"/>
          <p:cNvSpPr>
            <a:spLocks noChangeArrowheads="1"/>
          </p:cNvSpPr>
          <p:nvPr/>
        </p:nvSpPr>
        <p:spPr bwMode="auto">
          <a:xfrm>
            <a:off x="3505200" y="2590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181" name="Oval 22"/>
          <p:cNvSpPr>
            <a:spLocks noChangeArrowheads="1"/>
          </p:cNvSpPr>
          <p:nvPr/>
        </p:nvSpPr>
        <p:spPr bwMode="auto">
          <a:xfrm>
            <a:off x="5181600" y="2590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182" name="Oval 23"/>
          <p:cNvSpPr>
            <a:spLocks noChangeArrowheads="1"/>
          </p:cNvSpPr>
          <p:nvPr/>
        </p:nvSpPr>
        <p:spPr bwMode="auto">
          <a:xfrm>
            <a:off x="5105400" y="2514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183" name="Freeform 25"/>
          <p:cNvSpPr>
            <a:spLocks/>
          </p:cNvSpPr>
          <p:nvPr/>
        </p:nvSpPr>
        <p:spPr bwMode="auto">
          <a:xfrm>
            <a:off x="3886200" y="2374900"/>
            <a:ext cx="1295400" cy="596900"/>
          </a:xfrm>
          <a:custGeom>
            <a:avLst/>
            <a:gdLst>
              <a:gd name="T0" fmla="*/ 0 w 816"/>
              <a:gd name="T1" fmla="*/ 232 h 376"/>
              <a:gd name="T2" fmla="*/ 96 w 816"/>
              <a:gd name="T3" fmla="*/ 88 h 376"/>
              <a:gd name="T4" fmla="*/ 192 w 816"/>
              <a:gd name="T5" fmla="*/ 328 h 376"/>
              <a:gd name="T6" fmla="*/ 384 w 816"/>
              <a:gd name="T7" fmla="*/ 40 h 376"/>
              <a:gd name="T8" fmla="*/ 480 w 816"/>
              <a:gd name="T9" fmla="*/ 376 h 376"/>
              <a:gd name="T10" fmla="*/ 672 w 816"/>
              <a:gd name="T11" fmla="*/ 40 h 376"/>
              <a:gd name="T12" fmla="*/ 816 w 816"/>
              <a:gd name="T13" fmla="*/ 136 h 3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376"/>
              <a:gd name="T23" fmla="*/ 816 w 816"/>
              <a:gd name="T24" fmla="*/ 376 h 3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376">
                <a:moveTo>
                  <a:pt x="0" y="232"/>
                </a:moveTo>
                <a:cubicBezTo>
                  <a:pt x="32" y="152"/>
                  <a:pt x="64" y="72"/>
                  <a:pt x="96" y="88"/>
                </a:cubicBezTo>
                <a:cubicBezTo>
                  <a:pt x="128" y="104"/>
                  <a:pt x="144" y="336"/>
                  <a:pt x="192" y="328"/>
                </a:cubicBezTo>
                <a:cubicBezTo>
                  <a:pt x="240" y="320"/>
                  <a:pt x="336" y="32"/>
                  <a:pt x="384" y="40"/>
                </a:cubicBezTo>
                <a:cubicBezTo>
                  <a:pt x="432" y="48"/>
                  <a:pt x="432" y="376"/>
                  <a:pt x="480" y="376"/>
                </a:cubicBezTo>
                <a:cubicBezTo>
                  <a:pt x="528" y="376"/>
                  <a:pt x="616" y="80"/>
                  <a:pt x="672" y="40"/>
                </a:cubicBezTo>
                <a:cubicBezTo>
                  <a:pt x="728" y="0"/>
                  <a:pt x="772" y="68"/>
                  <a:pt x="816" y="1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170" name="Object 26"/>
          <p:cNvGraphicFramePr>
            <a:graphicFrameLocks noChangeAspect="1"/>
          </p:cNvGraphicFramePr>
          <p:nvPr/>
        </p:nvGraphicFramePr>
        <p:xfrm>
          <a:off x="4387850" y="1498600"/>
          <a:ext cx="6461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Equation" r:id="rId3" imgW="647640" imgH="571320" progId="Equation.3">
                  <p:embed/>
                </p:oleObj>
              </mc:Choice>
              <mc:Fallback>
                <p:oleObj name="Equation" r:id="rId3" imgW="647640" imgH="57132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7850" y="1498600"/>
                        <a:ext cx="6461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Rectangle 28"/>
          <p:cNvSpPr>
            <a:spLocks noChangeArrowheads="1"/>
          </p:cNvSpPr>
          <p:nvPr/>
        </p:nvSpPr>
        <p:spPr bwMode="auto">
          <a:xfrm>
            <a:off x="3276600" y="4572000"/>
            <a:ext cx="2590800" cy="1447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185" name="Oval 29"/>
          <p:cNvSpPr>
            <a:spLocks noChangeArrowheads="1"/>
          </p:cNvSpPr>
          <p:nvPr/>
        </p:nvSpPr>
        <p:spPr bwMode="auto">
          <a:xfrm>
            <a:off x="3505200" y="5105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186" name="Oval 30"/>
          <p:cNvSpPr>
            <a:spLocks noChangeArrowheads="1"/>
          </p:cNvSpPr>
          <p:nvPr/>
        </p:nvSpPr>
        <p:spPr bwMode="auto">
          <a:xfrm>
            <a:off x="5181600" y="5105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187" name="Oval 31"/>
          <p:cNvSpPr>
            <a:spLocks noChangeArrowheads="1"/>
          </p:cNvSpPr>
          <p:nvPr/>
        </p:nvSpPr>
        <p:spPr bwMode="auto">
          <a:xfrm>
            <a:off x="5105400" y="5029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188" name="Freeform 33"/>
          <p:cNvSpPr>
            <a:spLocks/>
          </p:cNvSpPr>
          <p:nvPr/>
        </p:nvSpPr>
        <p:spPr bwMode="auto">
          <a:xfrm>
            <a:off x="3886200" y="4889500"/>
            <a:ext cx="1295400" cy="596900"/>
          </a:xfrm>
          <a:custGeom>
            <a:avLst/>
            <a:gdLst>
              <a:gd name="T0" fmla="*/ 0 w 816"/>
              <a:gd name="T1" fmla="*/ 232 h 376"/>
              <a:gd name="T2" fmla="*/ 96 w 816"/>
              <a:gd name="T3" fmla="*/ 88 h 376"/>
              <a:gd name="T4" fmla="*/ 192 w 816"/>
              <a:gd name="T5" fmla="*/ 328 h 376"/>
              <a:gd name="T6" fmla="*/ 384 w 816"/>
              <a:gd name="T7" fmla="*/ 40 h 376"/>
              <a:gd name="T8" fmla="*/ 480 w 816"/>
              <a:gd name="T9" fmla="*/ 376 h 376"/>
              <a:gd name="T10" fmla="*/ 672 w 816"/>
              <a:gd name="T11" fmla="*/ 40 h 376"/>
              <a:gd name="T12" fmla="*/ 816 w 816"/>
              <a:gd name="T13" fmla="*/ 136 h 3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376"/>
              <a:gd name="T23" fmla="*/ 816 w 816"/>
              <a:gd name="T24" fmla="*/ 376 h 3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376">
                <a:moveTo>
                  <a:pt x="0" y="232"/>
                </a:moveTo>
                <a:cubicBezTo>
                  <a:pt x="32" y="152"/>
                  <a:pt x="64" y="72"/>
                  <a:pt x="96" y="88"/>
                </a:cubicBezTo>
                <a:cubicBezTo>
                  <a:pt x="128" y="104"/>
                  <a:pt x="144" y="336"/>
                  <a:pt x="192" y="328"/>
                </a:cubicBezTo>
                <a:cubicBezTo>
                  <a:pt x="240" y="320"/>
                  <a:pt x="336" y="32"/>
                  <a:pt x="384" y="40"/>
                </a:cubicBezTo>
                <a:cubicBezTo>
                  <a:pt x="432" y="48"/>
                  <a:pt x="432" y="376"/>
                  <a:pt x="480" y="376"/>
                </a:cubicBezTo>
                <a:cubicBezTo>
                  <a:pt x="528" y="376"/>
                  <a:pt x="616" y="80"/>
                  <a:pt x="672" y="40"/>
                </a:cubicBezTo>
                <a:cubicBezTo>
                  <a:pt x="728" y="0"/>
                  <a:pt x="772" y="68"/>
                  <a:pt x="816" y="1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7171" name="Object 34"/>
          <p:cNvGraphicFramePr>
            <a:graphicFrameLocks noChangeAspect="1"/>
          </p:cNvGraphicFramePr>
          <p:nvPr/>
        </p:nvGraphicFramePr>
        <p:xfrm>
          <a:off x="4349750" y="4013200"/>
          <a:ext cx="723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Equation" r:id="rId5" imgW="723600" imgH="571320" progId="Equation.3">
                  <p:embed/>
                </p:oleObj>
              </mc:Choice>
              <mc:Fallback>
                <p:oleObj name="Equation" r:id="rId5" imgW="723600" imgH="57132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0" y="4013200"/>
                        <a:ext cx="7239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622264"/>
              </p:ext>
            </p:extLst>
          </p:nvPr>
        </p:nvGraphicFramePr>
        <p:xfrm>
          <a:off x="899592" y="1345332"/>
          <a:ext cx="1511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Equation" r:id="rId7" imgW="1511280" imgH="571320" progId="Equation.3">
                  <p:embed/>
                </p:oleObj>
              </mc:Choice>
              <mc:Fallback>
                <p:oleObj name="Equation" r:id="rId7" imgW="15112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345332"/>
                        <a:ext cx="15113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89" name="Group 49"/>
          <p:cNvGrpSpPr>
            <a:grpSpLocks/>
          </p:cNvGrpSpPr>
          <p:nvPr/>
        </p:nvGrpSpPr>
        <p:grpSpPr bwMode="auto">
          <a:xfrm>
            <a:off x="838200" y="2819400"/>
            <a:ext cx="2667000" cy="2438400"/>
            <a:chOff x="528" y="1776"/>
            <a:chExt cx="1680" cy="1536"/>
          </a:xfrm>
        </p:grpSpPr>
        <p:sp>
          <p:nvSpPr>
            <p:cNvPr id="7190" name="Oval 40"/>
            <p:cNvSpPr>
              <a:spLocks noChangeArrowheads="1"/>
            </p:cNvSpPr>
            <p:nvPr/>
          </p:nvSpPr>
          <p:spPr bwMode="auto">
            <a:xfrm>
              <a:off x="912" y="2400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7191" name="Line 41"/>
            <p:cNvSpPr>
              <a:spLocks noChangeShapeType="1"/>
            </p:cNvSpPr>
            <p:nvPr/>
          </p:nvSpPr>
          <p:spPr bwMode="auto">
            <a:xfrm flipV="1">
              <a:off x="1152" y="1776"/>
              <a:ext cx="105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7192" name="Line 42"/>
            <p:cNvSpPr>
              <a:spLocks noChangeShapeType="1"/>
            </p:cNvSpPr>
            <p:nvPr/>
          </p:nvSpPr>
          <p:spPr bwMode="auto">
            <a:xfrm>
              <a:off x="1152" y="2592"/>
              <a:ext cx="105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7193" name="Line 43"/>
            <p:cNvSpPr>
              <a:spLocks noChangeShapeType="1"/>
            </p:cNvSpPr>
            <p:nvPr/>
          </p:nvSpPr>
          <p:spPr bwMode="auto">
            <a:xfrm>
              <a:off x="528" y="25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graphicFrame>
          <p:nvGraphicFramePr>
            <p:cNvPr id="7173" name="Object 47"/>
            <p:cNvGraphicFramePr>
              <a:graphicFrameLocks noChangeAspect="1"/>
            </p:cNvGraphicFramePr>
            <p:nvPr/>
          </p:nvGraphicFramePr>
          <p:xfrm>
            <a:off x="1584" y="1824"/>
            <a:ext cx="191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78" name="Equation" r:id="rId9" imgW="304560" imgH="380880" progId="Equation.3">
                    <p:embed/>
                  </p:oleObj>
                </mc:Choice>
                <mc:Fallback>
                  <p:oleObj name="Equation" r:id="rId9" imgW="304560" imgH="380880" progId="Equation.3">
                    <p:embed/>
                    <p:pic>
                      <p:nvPicPr>
                        <p:cNvPr id="0" name="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1824"/>
                          <a:ext cx="191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4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92606322"/>
                </p:ext>
              </p:extLst>
            </p:nvPr>
          </p:nvGraphicFramePr>
          <p:xfrm>
            <a:off x="1584" y="2614"/>
            <a:ext cx="191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79" name="Equation" r:id="rId11" imgW="304560" imgH="380880" progId="Equation.3">
                    <p:embed/>
                  </p:oleObj>
                </mc:Choice>
                <mc:Fallback>
                  <p:oleObj name="Equation" r:id="rId11" imgW="304560" imgH="380880" progId="Equation.3">
                    <p:embed/>
                    <p:pic>
                      <p:nvPicPr>
                        <p:cNvPr id="0" name="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2614"/>
                          <a:ext cx="191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78789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625" y="1556793"/>
            <a:ext cx="5427263" cy="3505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963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1733550"/>
            <a:ext cx="5543550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87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509588"/>
            <a:ext cx="7677150" cy="583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29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8206" name="Rectangle 5"/>
          <p:cNvSpPr>
            <a:spLocks noChangeArrowheads="1"/>
          </p:cNvSpPr>
          <p:nvPr/>
        </p:nvSpPr>
        <p:spPr bwMode="auto">
          <a:xfrm>
            <a:off x="3124200" y="2590800"/>
            <a:ext cx="2209800" cy="167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207" name="Oval 6"/>
          <p:cNvSpPr>
            <a:spLocks noChangeArrowheads="1"/>
          </p:cNvSpPr>
          <p:nvPr/>
        </p:nvSpPr>
        <p:spPr bwMode="auto">
          <a:xfrm>
            <a:off x="3505200" y="3581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208" name="Oval 7"/>
          <p:cNvSpPr>
            <a:spLocks noChangeArrowheads="1"/>
          </p:cNvSpPr>
          <p:nvPr/>
        </p:nvSpPr>
        <p:spPr bwMode="auto">
          <a:xfrm>
            <a:off x="4572000" y="3581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209" name="Line 8"/>
          <p:cNvSpPr>
            <a:spLocks noChangeShapeType="1"/>
          </p:cNvSpPr>
          <p:nvPr/>
        </p:nvSpPr>
        <p:spPr bwMode="auto">
          <a:xfrm>
            <a:off x="3886200" y="3733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210" name="Freeform 9"/>
          <p:cNvSpPr>
            <a:spLocks/>
          </p:cNvSpPr>
          <p:nvPr/>
        </p:nvSpPr>
        <p:spPr bwMode="auto">
          <a:xfrm>
            <a:off x="3416300" y="2959100"/>
            <a:ext cx="482600" cy="622300"/>
          </a:xfrm>
          <a:custGeom>
            <a:avLst/>
            <a:gdLst>
              <a:gd name="T0" fmla="*/ 104 w 304"/>
              <a:gd name="T1" fmla="*/ 392 h 392"/>
              <a:gd name="T2" fmla="*/ 8 w 304"/>
              <a:gd name="T3" fmla="*/ 152 h 392"/>
              <a:gd name="T4" fmla="*/ 152 w 304"/>
              <a:gd name="T5" fmla="*/ 8 h 392"/>
              <a:gd name="T6" fmla="*/ 296 w 304"/>
              <a:gd name="T7" fmla="*/ 104 h 392"/>
              <a:gd name="T8" fmla="*/ 200 w 304"/>
              <a:gd name="T9" fmla="*/ 392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4"/>
              <a:gd name="T16" fmla="*/ 0 h 392"/>
              <a:gd name="T17" fmla="*/ 304 w 304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4" h="392">
                <a:moveTo>
                  <a:pt x="104" y="392"/>
                </a:moveTo>
                <a:cubicBezTo>
                  <a:pt x="52" y="304"/>
                  <a:pt x="0" y="216"/>
                  <a:pt x="8" y="152"/>
                </a:cubicBezTo>
                <a:cubicBezTo>
                  <a:pt x="16" y="88"/>
                  <a:pt x="104" y="16"/>
                  <a:pt x="152" y="8"/>
                </a:cubicBezTo>
                <a:cubicBezTo>
                  <a:pt x="200" y="0"/>
                  <a:pt x="288" y="40"/>
                  <a:pt x="296" y="104"/>
                </a:cubicBezTo>
                <a:cubicBezTo>
                  <a:pt x="304" y="168"/>
                  <a:pt x="252" y="280"/>
                  <a:pt x="200" y="3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211" name="Oval 11"/>
          <p:cNvSpPr>
            <a:spLocks noChangeArrowheads="1"/>
          </p:cNvSpPr>
          <p:nvPr/>
        </p:nvSpPr>
        <p:spPr bwMode="auto">
          <a:xfrm>
            <a:off x="4495800" y="3505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8194" name="Object 1024"/>
          <p:cNvGraphicFramePr>
            <a:graphicFrameLocks noChangeAspect="1"/>
          </p:cNvGraphicFramePr>
          <p:nvPr/>
        </p:nvGraphicFramePr>
        <p:xfrm>
          <a:off x="3276600" y="27432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name="Equation" r:id="rId3" imgW="266400" imgH="279360" progId="Equation.3">
                  <p:embed/>
                </p:oleObj>
              </mc:Choice>
              <mc:Fallback>
                <p:oleObj name="Equation" r:id="rId3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7432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034567"/>
              </p:ext>
            </p:extLst>
          </p:nvPr>
        </p:nvGraphicFramePr>
        <p:xfrm>
          <a:off x="4038600" y="3284984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3" name="Equation" r:id="rId5" imgW="253800" imgH="393480" progId="Equation.3">
                  <p:embed/>
                </p:oleObj>
              </mc:Choice>
              <mc:Fallback>
                <p:oleObj name="Equation" r:id="rId5" imgW="253800" imgH="3934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284984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2" name="Rectangle 15"/>
          <p:cNvSpPr>
            <a:spLocks noChangeArrowheads="1"/>
          </p:cNvSpPr>
          <p:nvPr/>
        </p:nvSpPr>
        <p:spPr bwMode="auto">
          <a:xfrm>
            <a:off x="3048000" y="5486400"/>
            <a:ext cx="3048000" cy="1219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213" name="Oval 16"/>
          <p:cNvSpPr>
            <a:spLocks noChangeArrowheads="1"/>
          </p:cNvSpPr>
          <p:nvPr/>
        </p:nvSpPr>
        <p:spPr bwMode="auto">
          <a:xfrm>
            <a:off x="3352800" y="6019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214" name="Oval 17"/>
          <p:cNvSpPr>
            <a:spLocks noChangeArrowheads="1"/>
          </p:cNvSpPr>
          <p:nvPr/>
        </p:nvSpPr>
        <p:spPr bwMode="auto">
          <a:xfrm>
            <a:off x="5410200" y="6019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215" name="Line 18"/>
          <p:cNvSpPr>
            <a:spLocks noChangeShapeType="1"/>
          </p:cNvSpPr>
          <p:nvPr/>
        </p:nvSpPr>
        <p:spPr bwMode="auto">
          <a:xfrm>
            <a:off x="3733800" y="617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216" name="Oval 20"/>
          <p:cNvSpPr>
            <a:spLocks noChangeArrowheads="1"/>
          </p:cNvSpPr>
          <p:nvPr/>
        </p:nvSpPr>
        <p:spPr bwMode="auto">
          <a:xfrm>
            <a:off x="5334000" y="5943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217" name="Oval 21"/>
          <p:cNvSpPr>
            <a:spLocks noChangeArrowheads="1"/>
          </p:cNvSpPr>
          <p:nvPr/>
        </p:nvSpPr>
        <p:spPr bwMode="auto">
          <a:xfrm>
            <a:off x="4343400" y="6019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8218" name="Line 22"/>
          <p:cNvSpPr>
            <a:spLocks noChangeShapeType="1"/>
          </p:cNvSpPr>
          <p:nvPr/>
        </p:nvSpPr>
        <p:spPr bwMode="auto">
          <a:xfrm>
            <a:off x="4724400" y="617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8196" name="Object 1026"/>
          <p:cNvGraphicFramePr>
            <a:graphicFrameLocks noChangeAspect="1"/>
          </p:cNvGraphicFramePr>
          <p:nvPr/>
        </p:nvGraphicFramePr>
        <p:xfrm>
          <a:off x="4876800" y="57912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4" name="Equation" r:id="rId7" imgW="266400" imgH="279360" progId="Equation.3">
                  <p:embed/>
                </p:oleObj>
              </mc:Choice>
              <mc:Fallback>
                <p:oleObj name="Equation" r:id="rId7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7912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1027"/>
          <p:cNvGraphicFramePr>
            <a:graphicFrameLocks noChangeAspect="1"/>
          </p:cNvGraphicFramePr>
          <p:nvPr/>
        </p:nvGraphicFramePr>
        <p:xfrm>
          <a:off x="3886200" y="57150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5" name="Equation" r:id="rId8" imgW="253800" imgH="393480" progId="Equation.3">
                  <p:embed/>
                </p:oleObj>
              </mc:Choice>
              <mc:Fallback>
                <p:oleObj name="Equation" r:id="rId8" imgW="253800" imgH="3934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7150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19" name="Group 41"/>
          <p:cNvGrpSpPr>
            <a:grpSpLocks/>
          </p:cNvGrpSpPr>
          <p:nvPr/>
        </p:nvGrpSpPr>
        <p:grpSpPr bwMode="auto">
          <a:xfrm>
            <a:off x="457200" y="3810000"/>
            <a:ext cx="3048000" cy="2362200"/>
            <a:chOff x="288" y="2400"/>
            <a:chExt cx="1920" cy="1488"/>
          </a:xfrm>
        </p:grpSpPr>
        <p:sp>
          <p:nvSpPr>
            <p:cNvPr id="8222" name="Oval 31"/>
            <p:cNvSpPr>
              <a:spLocks noChangeArrowheads="1"/>
            </p:cNvSpPr>
            <p:nvPr/>
          </p:nvSpPr>
          <p:spPr bwMode="auto">
            <a:xfrm>
              <a:off x="672" y="2784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8223" name="Line 32"/>
            <p:cNvSpPr>
              <a:spLocks noChangeShapeType="1"/>
            </p:cNvSpPr>
            <p:nvPr/>
          </p:nvSpPr>
          <p:spPr bwMode="auto">
            <a:xfrm flipV="1">
              <a:off x="912" y="2400"/>
              <a:ext cx="12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8224" name="Line 33"/>
            <p:cNvSpPr>
              <a:spLocks noChangeShapeType="1"/>
            </p:cNvSpPr>
            <p:nvPr/>
          </p:nvSpPr>
          <p:spPr bwMode="auto">
            <a:xfrm>
              <a:off x="912" y="2976"/>
              <a:ext cx="120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8225" name="Line 34"/>
            <p:cNvSpPr>
              <a:spLocks noChangeShapeType="1"/>
            </p:cNvSpPr>
            <p:nvPr/>
          </p:nvSpPr>
          <p:spPr bwMode="auto">
            <a:xfrm>
              <a:off x="288" y="28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graphicFrame>
          <p:nvGraphicFramePr>
            <p:cNvPr id="8201" name="Object 1031"/>
            <p:cNvGraphicFramePr>
              <a:graphicFrameLocks noChangeAspect="1"/>
            </p:cNvGraphicFramePr>
            <p:nvPr/>
          </p:nvGraphicFramePr>
          <p:xfrm>
            <a:off x="1392" y="2400"/>
            <a:ext cx="191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16" name="Equation" r:id="rId9" imgW="304560" imgH="380880" progId="Equation.3">
                    <p:embed/>
                  </p:oleObj>
                </mc:Choice>
                <mc:Fallback>
                  <p:oleObj name="Equation" r:id="rId9" imgW="304560" imgH="380880" progId="Equation.3">
                    <p:embed/>
                    <p:pic>
                      <p:nvPicPr>
                        <p:cNvPr id="0" name="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2400"/>
                          <a:ext cx="191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2" name="Object 1032"/>
            <p:cNvGraphicFramePr>
              <a:graphicFrameLocks noChangeAspect="1"/>
            </p:cNvGraphicFramePr>
            <p:nvPr/>
          </p:nvGraphicFramePr>
          <p:xfrm>
            <a:off x="1344" y="3072"/>
            <a:ext cx="191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17" name="Equation" r:id="rId11" imgW="304560" imgH="380880" progId="Equation.3">
                    <p:embed/>
                  </p:oleObj>
                </mc:Choice>
                <mc:Fallback>
                  <p:oleObj name="Equation" r:id="rId11" imgW="304560" imgH="380880" progId="Equation.3">
                    <p:embed/>
                    <p:pic>
                      <p:nvPicPr>
                        <p:cNvPr id="0" name="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3072"/>
                          <a:ext cx="191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198" name="Object 1028"/>
          <p:cNvGraphicFramePr>
            <a:graphicFrameLocks noChangeAspect="1"/>
          </p:cNvGraphicFramePr>
          <p:nvPr/>
        </p:nvGraphicFramePr>
        <p:xfrm>
          <a:off x="3270250" y="1866900"/>
          <a:ext cx="20955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8" name="Equation" r:id="rId12" imgW="2095200" imgH="723600" progId="Equation.3">
                  <p:embed/>
                </p:oleObj>
              </mc:Choice>
              <mc:Fallback>
                <p:oleObj name="Equation" r:id="rId12" imgW="2095200" imgH="72360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1866900"/>
                        <a:ext cx="20955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1029"/>
          <p:cNvGraphicFramePr>
            <a:graphicFrameLocks noChangeAspect="1"/>
          </p:cNvGraphicFramePr>
          <p:nvPr/>
        </p:nvGraphicFramePr>
        <p:xfrm>
          <a:off x="3581400" y="4876800"/>
          <a:ext cx="1930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9" name="Equation" r:id="rId14" imgW="1930320" imgH="571320" progId="Equation.3">
                  <p:embed/>
                </p:oleObj>
              </mc:Choice>
              <mc:Fallback>
                <p:oleObj name="Equation" r:id="rId14" imgW="1930320" imgH="57132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876800"/>
                        <a:ext cx="19304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1030"/>
          <p:cNvGraphicFramePr>
            <a:graphicFrameLocks noChangeAspect="1"/>
          </p:cNvGraphicFramePr>
          <p:nvPr/>
        </p:nvGraphicFramePr>
        <p:xfrm>
          <a:off x="2057400" y="838200"/>
          <a:ext cx="4597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0" name="Equation" r:id="rId16" imgW="4597200" imgH="723600" progId="Equation.3">
                  <p:embed/>
                </p:oleObj>
              </mc:Choice>
              <mc:Fallback>
                <p:oleObj name="Equation" r:id="rId16" imgW="459720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838200"/>
                        <a:ext cx="45974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0" name="Text Box 40"/>
          <p:cNvSpPr txBox="1">
            <a:spLocks noChangeArrowheads="1"/>
          </p:cNvSpPr>
          <p:nvPr/>
        </p:nvSpPr>
        <p:spPr bwMode="auto">
          <a:xfrm>
            <a:off x="152400" y="990600"/>
            <a:ext cx="17891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/>
              <a:t>NFA for</a:t>
            </a:r>
          </a:p>
        </p:txBody>
      </p:sp>
      <p:sp>
        <p:nvSpPr>
          <p:cNvPr id="8221" name="Text Box 44"/>
          <p:cNvSpPr txBox="1">
            <a:spLocks noChangeArrowheads="1"/>
          </p:cNvSpPr>
          <p:nvPr/>
        </p:nvSpPr>
        <p:spPr bwMode="auto">
          <a:xfrm>
            <a:off x="3505200" y="152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419981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Concatenation</a:t>
            </a:r>
          </a:p>
        </p:txBody>
      </p:sp>
      <p:sp>
        <p:nvSpPr>
          <p:cNvPr id="92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 algn="l" rtl="0">
              <a:buFontTx/>
              <a:buNone/>
            </a:pPr>
            <a:r>
              <a:rPr lang="en-US" dirty="0" smtClean="0"/>
              <a:t>NFA for </a:t>
            </a:r>
          </a:p>
        </p:txBody>
      </p:sp>
      <p:graphicFrame>
        <p:nvGraphicFramePr>
          <p:cNvPr id="9218" name="Object 1024"/>
          <p:cNvGraphicFramePr>
            <a:graphicFrameLocks noChangeAspect="1"/>
          </p:cNvGraphicFramePr>
          <p:nvPr/>
        </p:nvGraphicFramePr>
        <p:xfrm>
          <a:off x="2133600" y="1447800"/>
          <a:ext cx="9271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Equation" r:id="rId3" imgW="927000" imgH="571320" progId="Equation.3">
                  <p:embed/>
                </p:oleObj>
              </mc:Choice>
              <mc:Fallback>
                <p:oleObj name="Equation" r:id="rId3" imgW="92700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447800"/>
                        <a:ext cx="9271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Rectangle 6"/>
          <p:cNvSpPr>
            <a:spLocks noChangeArrowheads="1"/>
          </p:cNvSpPr>
          <p:nvPr/>
        </p:nvSpPr>
        <p:spPr bwMode="auto">
          <a:xfrm>
            <a:off x="990600" y="3657600"/>
            <a:ext cx="2590800" cy="1447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227" name="Oval 7"/>
          <p:cNvSpPr>
            <a:spLocks noChangeArrowheads="1"/>
          </p:cNvSpPr>
          <p:nvPr/>
        </p:nvSpPr>
        <p:spPr bwMode="auto">
          <a:xfrm>
            <a:off x="1219200" y="4191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228" name="Oval 8"/>
          <p:cNvSpPr>
            <a:spLocks noChangeArrowheads="1"/>
          </p:cNvSpPr>
          <p:nvPr/>
        </p:nvSpPr>
        <p:spPr bwMode="auto">
          <a:xfrm>
            <a:off x="2895600" y="4191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229" name="Oval 9"/>
          <p:cNvSpPr>
            <a:spLocks noChangeArrowheads="1"/>
          </p:cNvSpPr>
          <p:nvPr/>
        </p:nvSpPr>
        <p:spPr bwMode="auto">
          <a:xfrm>
            <a:off x="2819400" y="4114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230" name="Line 10"/>
          <p:cNvSpPr>
            <a:spLocks noChangeShapeType="1"/>
          </p:cNvSpPr>
          <p:nvPr/>
        </p:nvSpPr>
        <p:spPr bwMode="auto">
          <a:xfrm>
            <a:off x="609600" y="4343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231" name="Freeform 11"/>
          <p:cNvSpPr>
            <a:spLocks/>
          </p:cNvSpPr>
          <p:nvPr/>
        </p:nvSpPr>
        <p:spPr bwMode="auto">
          <a:xfrm>
            <a:off x="1600200" y="3975100"/>
            <a:ext cx="1295400" cy="596900"/>
          </a:xfrm>
          <a:custGeom>
            <a:avLst/>
            <a:gdLst>
              <a:gd name="T0" fmla="*/ 0 w 816"/>
              <a:gd name="T1" fmla="*/ 232 h 376"/>
              <a:gd name="T2" fmla="*/ 96 w 816"/>
              <a:gd name="T3" fmla="*/ 88 h 376"/>
              <a:gd name="T4" fmla="*/ 192 w 816"/>
              <a:gd name="T5" fmla="*/ 328 h 376"/>
              <a:gd name="T6" fmla="*/ 384 w 816"/>
              <a:gd name="T7" fmla="*/ 40 h 376"/>
              <a:gd name="T8" fmla="*/ 480 w 816"/>
              <a:gd name="T9" fmla="*/ 376 h 376"/>
              <a:gd name="T10" fmla="*/ 672 w 816"/>
              <a:gd name="T11" fmla="*/ 40 h 376"/>
              <a:gd name="T12" fmla="*/ 816 w 816"/>
              <a:gd name="T13" fmla="*/ 136 h 3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376"/>
              <a:gd name="T23" fmla="*/ 816 w 816"/>
              <a:gd name="T24" fmla="*/ 376 h 3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376">
                <a:moveTo>
                  <a:pt x="0" y="232"/>
                </a:moveTo>
                <a:cubicBezTo>
                  <a:pt x="32" y="152"/>
                  <a:pt x="64" y="72"/>
                  <a:pt x="96" y="88"/>
                </a:cubicBezTo>
                <a:cubicBezTo>
                  <a:pt x="128" y="104"/>
                  <a:pt x="144" y="336"/>
                  <a:pt x="192" y="328"/>
                </a:cubicBezTo>
                <a:cubicBezTo>
                  <a:pt x="240" y="320"/>
                  <a:pt x="336" y="32"/>
                  <a:pt x="384" y="40"/>
                </a:cubicBezTo>
                <a:cubicBezTo>
                  <a:pt x="432" y="48"/>
                  <a:pt x="432" y="376"/>
                  <a:pt x="480" y="376"/>
                </a:cubicBezTo>
                <a:cubicBezTo>
                  <a:pt x="528" y="376"/>
                  <a:pt x="616" y="80"/>
                  <a:pt x="672" y="40"/>
                </a:cubicBezTo>
                <a:cubicBezTo>
                  <a:pt x="728" y="0"/>
                  <a:pt x="772" y="68"/>
                  <a:pt x="816" y="1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9219" name="Object 1025"/>
          <p:cNvGraphicFramePr>
            <a:graphicFrameLocks noChangeAspect="1"/>
          </p:cNvGraphicFramePr>
          <p:nvPr/>
        </p:nvGraphicFramePr>
        <p:xfrm>
          <a:off x="2101850" y="3098800"/>
          <a:ext cx="6461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name="Equation" r:id="rId5" imgW="647640" imgH="571320" progId="Equation.3">
                  <p:embed/>
                </p:oleObj>
              </mc:Choice>
              <mc:Fallback>
                <p:oleObj name="Equation" r:id="rId5" imgW="647640" imgH="57132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3098800"/>
                        <a:ext cx="6461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2" name="Rectangle 14"/>
          <p:cNvSpPr>
            <a:spLocks noChangeArrowheads="1"/>
          </p:cNvSpPr>
          <p:nvPr/>
        </p:nvSpPr>
        <p:spPr bwMode="auto">
          <a:xfrm>
            <a:off x="4419600" y="3657600"/>
            <a:ext cx="2590800" cy="1447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233" name="Oval 15"/>
          <p:cNvSpPr>
            <a:spLocks noChangeArrowheads="1"/>
          </p:cNvSpPr>
          <p:nvPr/>
        </p:nvSpPr>
        <p:spPr bwMode="auto">
          <a:xfrm>
            <a:off x="4648200" y="4191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234" name="Oval 16"/>
          <p:cNvSpPr>
            <a:spLocks noChangeArrowheads="1"/>
          </p:cNvSpPr>
          <p:nvPr/>
        </p:nvSpPr>
        <p:spPr bwMode="auto">
          <a:xfrm>
            <a:off x="6324600" y="4191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235" name="Oval 17"/>
          <p:cNvSpPr>
            <a:spLocks noChangeArrowheads="1"/>
          </p:cNvSpPr>
          <p:nvPr/>
        </p:nvSpPr>
        <p:spPr bwMode="auto">
          <a:xfrm>
            <a:off x="6248400" y="4114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236" name="Freeform 19"/>
          <p:cNvSpPr>
            <a:spLocks/>
          </p:cNvSpPr>
          <p:nvPr/>
        </p:nvSpPr>
        <p:spPr bwMode="auto">
          <a:xfrm>
            <a:off x="5029200" y="3975100"/>
            <a:ext cx="1295400" cy="596900"/>
          </a:xfrm>
          <a:custGeom>
            <a:avLst/>
            <a:gdLst>
              <a:gd name="T0" fmla="*/ 0 w 816"/>
              <a:gd name="T1" fmla="*/ 232 h 376"/>
              <a:gd name="T2" fmla="*/ 96 w 816"/>
              <a:gd name="T3" fmla="*/ 88 h 376"/>
              <a:gd name="T4" fmla="*/ 192 w 816"/>
              <a:gd name="T5" fmla="*/ 328 h 376"/>
              <a:gd name="T6" fmla="*/ 384 w 816"/>
              <a:gd name="T7" fmla="*/ 40 h 376"/>
              <a:gd name="T8" fmla="*/ 480 w 816"/>
              <a:gd name="T9" fmla="*/ 376 h 376"/>
              <a:gd name="T10" fmla="*/ 672 w 816"/>
              <a:gd name="T11" fmla="*/ 40 h 376"/>
              <a:gd name="T12" fmla="*/ 816 w 816"/>
              <a:gd name="T13" fmla="*/ 136 h 3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376"/>
              <a:gd name="T23" fmla="*/ 816 w 816"/>
              <a:gd name="T24" fmla="*/ 376 h 3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376">
                <a:moveTo>
                  <a:pt x="0" y="232"/>
                </a:moveTo>
                <a:cubicBezTo>
                  <a:pt x="32" y="152"/>
                  <a:pt x="64" y="72"/>
                  <a:pt x="96" y="88"/>
                </a:cubicBezTo>
                <a:cubicBezTo>
                  <a:pt x="128" y="104"/>
                  <a:pt x="144" y="336"/>
                  <a:pt x="192" y="328"/>
                </a:cubicBezTo>
                <a:cubicBezTo>
                  <a:pt x="240" y="320"/>
                  <a:pt x="336" y="32"/>
                  <a:pt x="384" y="40"/>
                </a:cubicBezTo>
                <a:cubicBezTo>
                  <a:pt x="432" y="48"/>
                  <a:pt x="432" y="376"/>
                  <a:pt x="480" y="376"/>
                </a:cubicBezTo>
                <a:cubicBezTo>
                  <a:pt x="528" y="376"/>
                  <a:pt x="616" y="80"/>
                  <a:pt x="672" y="40"/>
                </a:cubicBezTo>
                <a:cubicBezTo>
                  <a:pt x="728" y="0"/>
                  <a:pt x="772" y="68"/>
                  <a:pt x="816" y="1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9220" name="Object 1026"/>
          <p:cNvGraphicFramePr>
            <a:graphicFrameLocks noChangeAspect="1"/>
          </p:cNvGraphicFramePr>
          <p:nvPr/>
        </p:nvGraphicFramePr>
        <p:xfrm>
          <a:off x="5492750" y="3098800"/>
          <a:ext cx="723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Equation" r:id="rId7" imgW="723600" imgH="571320" progId="Equation.3">
                  <p:embed/>
                </p:oleObj>
              </mc:Choice>
              <mc:Fallback>
                <p:oleObj name="Equation" r:id="rId7" imgW="723600" imgH="57132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0" y="3098800"/>
                        <a:ext cx="7239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37" name="Group 27"/>
          <p:cNvGrpSpPr>
            <a:grpSpLocks/>
          </p:cNvGrpSpPr>
          <p:nvPr/>
        </p:nvGrpSpPr>
        <p:grpSpPr bwMode="auto">
          <a:xfrm>
            <a:off x="3352800" y="3886200"/>
            <a:ext cx="1295400" cy="457200"/>
            <a:chOff x="2112" y="2448"/>
            <a:chExt cx="816" cy="288"/>
          </a:xfrm>
        </p:grpSpPr>
        <p:sp>
          <p:nvSpPr>
            <p:cNvPr id="9238" name="Line 18"/>
            <p:cNvSpPr>
              <a:spLocks noChangeShapeType="1"/>
            </p:cNvSpPr>
            <p:nvPr/>
          </p:nvSpPr>
          <p:spPr bwMode="auto">
            <a:xfrm>
              <a:off x="2112" y="273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graphicFrame>
          <p:nvGraphicFramePr>
            <p:cNvPr id="9221" name="Object 1027"/>
            <p:cNvGraphicFramePr>
              <a:graphicFrameLocks noChangeAspect="1"/>
            </p:cNvGraphicFramePr>
            <p:nvPr/>
          </p:nvGraphicFramePr>
          <p:xfrm>
            <a:off x="2448" y="2448"/>
            <a:ext cx="191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29" name="Equation" r:id="rId9" imgW="304560" imgH="380880" progId="Equation.3">
                    <p:embed/>
                  </p:oleObj>
                </mc:Choice>
                <mc:Fallback>
                  <p:oleObj name="Equation" r:id="rId9" imgW="304560" imgH="380880" progId="Equation.3">
                    <p:embed/>
                    <p:pic>
                      <p:nvPicPr>
                        <p:cNvPr id="0" name="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2448"/>
                          <a:ext cx="191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04070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38" y="1984449"/>
            <a:ext cx="7778686" cy="2524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20195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60637"/>
            <a:ext cx="7992888" cy="2188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571139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 </a:t>
            </a:r>
          </a:p>
          <a:p>
            <a:pPr algn="l" rtl="0">
              <a:buFontTx/>
              <a:buNone/>
            </a:pPr>
            <a:r>
              <a:rPr lang="en-US" dirty="0" smtClean="0"/>
              <a:t>NFA for</a:t>
            </a:r>
          </a:p>
        </p:txBody>
      </p:sp>
      <p:sp>
        <p:nvSpPr>
          <p:cNvPr id="10253" name="Rectangle 5"/>
          <p:cNvSpPr>
            <a:spLocks noChangeArrowheads="1"/>
          </p:cNvSpPr>
          <p:nvPr/>
        </p:nvSpPr>
        <p:spPr bwMode="auto">
          <a:xfrm>
            <a:off x="1066800" y="4038600"/>
            <a:ext cx="2209800" cy="167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0254" name="Oval 6"/>
          <p:cNvSpPr>
            <a:spLocks noChangeArrowheads="1"/>
          </p:cNvSpPr>
          <p:nvPr/>
        </p:nvSpPr>
        <p:spPr bwMode="auto">
          <a:xfrm>
            <a:off x="1447800" y="5029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0255" name="Oval 7"/>
          <p:cNvSpPr>
            <a:spLocks noChangeArrowheads="1"/>
          </p:cNvSpPr>
          <p:nvPr/>
        </p:nvSpPr>
        <p:spPr bwMode="auto">
          <a:xfrm>
            <a:off x="2514600" y="5029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0256" name="Line 8"/>
          <p:cNvSpPr>
            <a:spLocks noChangeShapeType="1"/>
          </p:cNvSpPr>
          <p:nvPr/>
        </p:nvSpPr>
        <p:spPr bwMode="auto">
          <a:xfrm>
            <a:off x="1828800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0257" name="Freeform 9"/>
          <p:cNvSpPr>
            <a:spLocks/>
          </p:cNvSpPr>
          <p:nvPr/>
        </p:nvSpPr>
        <p:spPr bwMode="auto">
          <a:xfrm>
            <a:off x="1358900" y="4406900"/>
            <a:ext cx="482600" cy="622300"/>
          </a:xfrm>
          <a:custGeom>
            <a:avLst/>
            <a:gdLst>
              <a:gd name="T0" fmla="*/ 104 w 304"/>
              <a:gd name="T1" fmla="*/ 392 h 392"/>
              <a:gd name="T2" fmla="*/ 8 w 304"/>
              <a:gd name="T3" fmla="*/ 152 h 392"/>
              <a:gd name="T4" fmla="*/ 152 w 304"/>
              <a:gd name="T5" fmla="*/ 8 h 392"/>
              <a:gd name="T6" fmla="*/ 296 w 304"/>
              <a:gd name="T7" fmla="*/ 104 h 392"/>
              <a:gd name="T8" fmla="*/ 200 w 304"/>
              <a:gd name="T9" fmla="*/ 392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4"/>
              <a:gd name="T16" fmla="*/ 0 h 392"/>
              <a:gd name="T17" fmla="*/ 304 w 304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4" h="392">
                <a:moveTo>
                  <a:pt x="104" y="392"/>
                </a:moveTo>
                <a:cubicBezTo>
                  <a:pt x="52" y="304"/>
                  <a:pt x="0" y="216"/>
                  <a:pt x="8" y="152"/>
                </a:cubicBezTo>
                <a:cubicBezTo>
                  <a:pt x="16" y="88"/>
                  <a:pt x="104" y="16"/>
                  <a:pt x="152" y="8"/>
                </a:cubicBezTo>
                <a:cubicBezTo>
                  <a:pt x="200" y="0"/>
                  <a:pt x="288" y="40"/>
                  <a:pt x="296" y="104"/>
                </a:cubicBezTo>
                <a:cubicBezTo>
                  <a:pt x="304" y="168"/>
                  <a:pt x="252" y="280"/>
                  <a:pt x="200" y="3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0258" name="Line 10"/>
          <p:cNvSpPr>
            <a:spLocks noChangeShapeType="1"/>
          </p:cNvSpPr>
          <p:nvPr/>
        </p:nvSpPr>
        <p:spPr bwMode="auto">
          <a:xfrm>
            <a:off x="533400" y="5181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0259" name="Oval 11"/>
          <p:cNvSpPr>
            <a:spLocks noChangeArrowheads="1"/>
          </p:cNvSpPr>
          <p:nvPr/>
        </p:nvSpPr>
        <p:spPr bwMode="auto">
          <a:xfrm>
            <a:off x="2438400" y="4953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10242" name="Object 0"/>
          <p:cNvGraphicFramePr>
            <a:graphicFrameLocks noChangeAspect="1"/>
          </p:cNvGraphicFramePr>
          <p:nvPr/>
        </p:nvGraphicFramePr>
        <p:xfrm>
          <a:off x="1219200" y="41910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8" name="Equation" r:id="rId3" imgW="266400" imgH="279360" progId="Equation.3">
                  <p:embed/>
                </p:oleObj>
              </mc:Choice>
              <mc:Fallback>
                <p:oleObj name="Equation" r:id="rId3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910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1"/>
          <p:cNvGraphicFramePr>
            <a:graphicFrameLocks noChangeAspect="1"/>
          </p:cNvGraphicFramePr>
          <p:nvPr/>
        </p:nvGraphicFramePr>
        <p:xfrm>
          <a:off x="1981200" y="48006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9" name="Equation" r:id="rId5" imgW="253800" imgH="393480" progId="Equation.3">
                  <p:embed/>
                </p:oleObj>
              </mc:Choice>
              <mc:Fallback>
                <p:oleObj name="Equation" r:id="rId5" imgW="253800" imgH="3934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8006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0" name="Rectangle 15"/>
          <p:cNvSpPr>
            <a:spLocks noChangeArrowheads="1"/>
          </p:cNvSpPr>
          <p:nvPr/>
        </p:nvSpPr>
        <p:spPr bwMode="auto">
          <a:xfrm>
            <a:off x="4038600" y="4495800"/>
            <a:ext cx="3048000" cy="1219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0261" name="Oval 16"/>
          <p:cNvSpPr>
            <a:spLocks noChangeArrowheads="1"/>
          </p:cNvSpPr>
          <p:nvPr/>
        </p:nvSpPr>
        <p:spPr bwMode="auto">
          <a:xfrm>
            <a:off x="4343400" y="5029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0262" name="Oval 17"/>
          <p:cNvSpPr>
            <a:spLocks noChangeArrowheads="1"/>
          </p:cNvSpPr>
          <p:nvPr/>
        </p:nvSpPr>
        <p:spPr bwMode="auto">
          <a:xfrm>
            <a:off x="6400800" y="5029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0263" name="Line 18"/>
          <p:cNvSpPr>
            <a:spLocks noChangeShapeType="1"/>
          </p:cNvSpPr>
          <p:nvPr/>
        </p:nvSpPr>
        <p:spPr bwMode="auto">
          <a:xfrm>
            <a:off x="4724400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0264" name="Oval 20"/>
          <p:cNvSpPr>
            <a:spLocks noChangeArrowheads="1"/>
          </p:cNvSpPr>
          <p:nvPr/>
        </p:nvSpPr>
        <p:spPr bwMode="auto">
          <a:xfrm>
            <a:off x="6324600" y="4953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0265" name="Oval 21"/>
          <p:cNvSpPr>
            <a:spLocks noChangeArrowheads="1"/>
          </p:cNvSpPr>
          <p:nvPr/>
        </p:nvSpPr>
        <p:spPr bwMode="auto">
          <a:xfrm>
            <a:off x="5334000" y="5029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0266" name="Line 22"/>
          <p:cNvSpPr>
            <a:spLocks noChangeShapeType="1"/>
          </p:cNvSpPr>
          <p:nvPr/>
        </p:nvSpPr>
        <p:spPr bwMode="auto">
          <a:xfrm>
            <a:off x="5715000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10244" name="Object 2"/>
          <p:cNvGraphicFramePr>
            <a:graphicFrameLocks noChangeAspect="1"/>
          </p:cNvGraphicFramePr>
          <p:nvPr/>
        </p:nvGraphicFramePr>
        <p:xfrm>
          <a:off x="5867400" y="48006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" name="Equation" r:id="rId7" imgW="266400" imgH="279360" progId="Equation.3">
                  <p:embed/>
                </p:oleObj>
              </mc:Choice>
              <mc:Fallback>
                <p:oleObj name="Equation" r:id="rId7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8006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3"/>
          <p:cNvGraphicFramePr>
            <a:graphicFrameLocks noChangeAspect="1"/>
          </p:cNvGraphicFramePr>
          <p:nvPr/>
        </p:nvGraphicFramePr>
        <p:xfrm>
          <a:off x="4876800" y="47244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" name="Equation" r:id="rId8" imgW="253800" imgH="393480" progId="Equation.3">
                  <p:embed/>
                </p:oleObj>
              </mc:Choice>
              <mc:Fallback>
                <p:oleObj name="Equation" r:id="rId8" imgW="253800" imgH="3934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7244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4"/>
          <p:cNvGraphicFramePr>
            <a:graphicFrameLocks noChangeAspect="1"/>
          </p:cNvGraphicFramePr>
          <p:nvPr/>
        </p:nvGraphicFramePr>
        <p:xfrm>
          <a:off x="1136650" y="3238500"/>
          <a:ext cx="20955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2" name="Equation" r:id="rId9" imgW="2095200" imgH="723600" progId="Equation.3">
                  <p:embed/>
                </p:oleObj>
              </mc:Choice>
              <mc:Fallback>
                <p:oleObj name="Equation" r:id="rId9" imgW="2095200" imgH="72360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3238500"/>
                        <a:ext cx="20955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5"/>
          <p:cNvGraphicFramePr>
            <a:graphicFrameLocks noChangeAspect="1"/>
          </p:cNvGraphicFramePr>
          <p:nvPr/>
        </p:nvGraphicFramePr>
        <p:xfrm>
          <a:off x="4610100" y="3784600"/>
          <a:ext cx="1930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3" name="Equation" r:id="rId11" imgW="1930320" imgH="571320" progId="Equation.3">
                  <p:embed/>
                </p:oleObj>
              </mc:Choice>
              <mc:Fallback>
                <p:oleObj name="Equation" r:id="rId11" imgW="1930320" imgH="57132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3784600"/>
                        <a:ext cx="19304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6"/>
          <p:cNvGraphicFramePr>
            <a:graphicFrameLocks noChangeAspect="1"/>
          </p:cNvGraphicFramePr>
          <p:nvPr/>
        </p:nvGraphicFramePr>
        <p:xfrm>
          <a:off x="2133600" y="1295400"/>
          <a:ext cx="5689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4" name="Equation" r:id="rId13" imgW="5689440" imgH="723600" progId="Equation.3">
                  <p:embed/>
                </p:oleObj>
              </mc:Choice>
              <mc:Fallback>
                <p:oleObj name="Equation" r:id="rId13" imgW="568944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295400"/>
                        <a:ext cx="56896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67" name="Group 34"/>
          <p:cNvGrpSpPr>
            <a:grpSpLocks/>
          </p:cNvGrpSpPr>
          <p:nvPr/>
        </p:nvGrpSpPr>
        <p:grpSpPr bwMode="auto">
          <a:xfrm>
            <a:off x="2971800" y="4724400"/>
            <a:ext cx="1371600" cy="457200"/>
            <a:chOff x="1872" y="2976"/>
            <a:chExt cx="864" cy="288"/>
          </a:xfrm>
        </p:grpSpPr>
        <p:sp>
          <p:nvSpPr>
            <p:cNvPr id="10269" name="Line 19"/>
            <p:cNvSpPr>
              <a:spLocks noChangeShapeType="1"/>
            </p:cNvSpPr>
            <p:nvPr/>
          </p:nvSpPr>
          <p:spPr bwMode="auto">
            <a:xfrm>
              <a:off x="1872" y="326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graphicFrame>
          <p:nvGraphicFramePr>
            <p:cNvPr id="10249" name="Object 7"/>
            <p:cNvGraphicFramePr>
              <a:graphicFrameLocks noChangeAspect="1"/>
            </p:cNvGraphicFramePr>
            <p:nvPr/>
          </p:nvGraphicFramePr>
          <p:xfrm>
            <a:off x="2160" y="2976"/>
            <a:ext cx="191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65" name="Equation" r:id="rId15" imgW="304560" imgH="380880" progId="Equation.3">
                    <p:embed/>
                  </p:oleObj>
                </mc:Choice>
                <mc:Fallback>
                  <p:oleObj name="Equation" r:id="rId15" imgW="304560" imgH="380880" progId="Equation.3">
                    <p:embed/>
                    <p:pic>
                      <p:nvPicPr>
                        <p:cNvPr id="0" name="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2976"/>
                          <a:ext cx="191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68" name="Text Box 37"/>
          <p:cNvSpPr txBox="1">
            <a:spLocks noChangeArrowheads="1"/>
          </p:cNvSpPr>
          <p:nvPr/>
        </p:nvSpPr>
        <p:spPr bwMode="auto">
          <a:xfrm>
            <a:off x="3314525" y="152400"/>
            <a:ext cx="1790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 dirty="0">
                <a:solidFill>
                  <a:srgbClr val="FFFF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71441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u="sng" dirty="0" smtClean="0"/>
              <a:t>Star Operation</a:t>
            </a:r>
          </a:p>
        </p:txBody>
      </p:sp>
      <p:sp>
        <p:nvSpPr>
          <p:cNvPr id="112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dirty="0" smtClean="0"/>
              <a:t>NFA for </a:t>
            </a:r>
          </a:p>
        </p:txBody>
      </p:sp>
      <p:graphicFrame>
        <p:nvGraphicFramePr>
          <p:cNvPr id="1126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224442"/>
              </p:ext>
            </p:extLst>
          </p:nvPr>
        </p:nvGraphicFramePr>
        <p:xfrm>
          <a:off x="683568" y="1108100"/>
          <a:ext cx="685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2" name="Equation" r:id="rId3" imgW="685800" imgH="520560" progId="Equation.3">
                  <p:embed/>
                </p:oleObj>
              </mc:Choice>
              <mc:Fallback>
                <p:oleObj name="Equation" r:id="rId3" imgW="68580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108100"/>
                        <a:ext cx="685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8" name="Rectangle 6"/>
          <p:cNvSpPr>
            <a:spLocks noChangeArrowheads="1"/>
          </p:cNvSpPr>
          <p:nvPr/>
        </p:nvSpPr>
        <p:spPr bwMode="auto">
          <a:xfrm>
            <a:off x="3048000" y="3124200"/>
            <a:ext cx="2590800" cy="1447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1279" name="Oval 7"/>
          <p:cNvSpPr>
            <a:spLocks noChangeArrowheads="1"/>
          </p:cNvSpPr>
          <p:nvPr/>
        </p:nvSpPr>
        <p:spPr bwMode="auto">
          <a:xfrm>
            <a:off x="3276600" y="3657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1280" name="Oval 8"/>
          <p:cNvSpPr>
            <a:spLocks noChangeArrowheads="1"/>
          </p:cNvSpPr>
          <p:nvPr/>
        </p:nvSpPr>
        <p:spPr bwMode="auto">
          <a:xfrm>
            <a:off x="4953000" y="3657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1281" name="Oval 9"/>
          <p:cNvSpPr>
            <a:spLocks noChangeArrowheads="1"/>
          </p:cNvSpPr>
          <p:nvPr/>
        </p:nvSpPr>
        <p:spPr bwMode="auto">
          <a:xfrm>
            <a:off x="4876800" y="3581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1282" name="Line 10"/>
          <p:cNvSpPr>
            <a:spLocks noChangeShapeType="1"/>
          </p:cNvSpPr>
          <p:nvPr/>
        </p:nvSpPr>
        <p:spPr bwMode="auto">
          <a:xfrm>
            <a:off x="1295400" y="3810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1283" name="Freeform 11"/>
          <p:cNvSpPr>
            <a:spLocks/>
          </p:cNvSpPr>
          <p:nvPr/>
        </p:nvSpPr>
        <p:spPr bwMode="auto">
          <a:xfrm>
            <a:off x="3657600" y="3441700"/>
            <a:ext cx="1295400" cy="596900"/>
          </a:xfrm>
          <a:custGeom>
            <a:avLst/>
            <a:gdLst>
              <a:gd name="T0" fmla="*/ 0 w 816"/>
              <a:gd name="T1" fmla="*/ 232 h 376"/>
              <a:gd name="T2" fmla="*/ 96 w 816"/>
              <a:gd name="T3" fmla="*/ 88 h 376"/>
              <a:gd name="T4" fmla="*/ 192 w 816"/>
              <a:gd name="T5" fmla="*/ 328 h 376"/>
              <a:gd name="T6" fmla="*/ 384 w 816"/>
              <a:gd name="T7" fmla="*/ 40 h 376"/>
              <a:gd name="T8" fmla="*/ 480 w 816"/>
              <a:gd name="T9" fmla="*/ 376 h 376"/>
              <a:gd name="T10" fmla="*/ 672 w 816"/>
              <a:gd name="T11" fmla="*/ 40 h 376"/>
              <a:gd name="T12" fmla="*/ 816 w 816"/>
              <a:gd name="T13" fmla="*/ 136 h 3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376"/>
              <a:gd name="T23" fmla="*/ 816 w 816"/>
              <a:gd name="T24" fmla="*/ 376 h 3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376">
                <a:moveTo>
                  <a:pt x="0" y="232"/>
                </a:moveTo>
                <a:cubicBezTo>
                  <a:pt x="32" y="152"/>
                  <a:pt x="64" y="72"/>
                  <a:pt x="96" y="88"/>
                </a:cubicBezTo>
                <a:cubicBezTo>
                  <a:pt x="128" y="104"/>
                  <a:pt x="144" y="336"/>
                  <a:pt x="192" y="328"/>
                </a:cubicBezTo>
                <a:cubicBezTo>
                  <a:pt x="240" y="320"/>
                  <a:pt x="336" y="32"/>
                  <a:pt x="384" y="40"/>
                </a:cubicBezTo>
                <a:cubicBezTo>
                  <a:pt x="432" y="48"/>
                  <a:pt x="432" y="376"/>
                  <a:pt x="480" y="376"/>
                </a:cubicBezTo>
                <a:cubicBezTo>
                  <a:pt x="528" y="376"/>
                  <a:pt x="616" y="80"/>
                  <a:pt x="672" y="40"/>
                </a:cubicBezTo>
                <a:cubicBezTo>
                  <a:pt x="728" y="0"/>
                  <a:pt x="772" y="68"/>
                  <a:pt x="816" y="1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11267" name="Object 1"/>
          <p:cNvGraphicFramePr>
            <a:graphicFrameLocks noChangeAspect="1"/>
          </p:cNvGraphicFramePr>
          <p:nvPr/>
        </p:nvGraphicFramePr>
        <p:xfrm>
          <a:off x="3886200" y="2438400"/>
          <a:ext cx="6445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3" name="Equation" r:id="rId5" imgW="647640" imgH="571320" progId="Equation.3">
                  <p:embed/>
                </p:oleObj>
              </mc:Choice>
              <mc:Fallback>
                <p:oleObj name="Equation" r:id="rId5" imgW="647640" imgH="57132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438400"/>
                        <a:ext cx="6445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4" name="Freeform 14"/>
          <p:cNvSpPr>
            <a:spLocks/>
          </p:cNvSpPr>
          <p:nvPr/>
        </p:nvSpPr>
        <p:spPr bwMode="auto">
          <a:xfrm>
            <a:off x="2057400" y="4005064"/>
            <a:ext cx="4953000" cy="2209800"/>
          </a:xfrm>
          <a:custGeom>
            <a:avLst/>
            <a:gdLst>
              <a:gd name="T0" fmla="*/ 1104 w 1160"/>
              <a:gd name="T1" fmla="*/ 48 h 1320"/>
              <a:gd name="T2" fmla="*/ 1008 w 1160"/>
              <a:gd name="T3" fmla="*/ 1008 h 1320"/>
              <a:gd name="T4" fmla="*/ 192 w 1160"/>
              <a:gd name="T5" fmla="*/ 1152 h 1320"/>
              <a:gd name="T6" fmla="*/ 0 w 1160"/>
              <a:gd name="T7" fmla="*/ 0 h 1320"/>
              <a:gd name="T8" fmla="*/ 0 60000 65536"/>
              <a:gd name="T9" fmla="*/ 0 60000 65536"/>
              <a:gd name="T10" fmla="*/ 0 60000 65536"/>
              <a:gd name="T11" fmla="*/ 0 60000 65536"/>
              <a:gd name="T12" fmla="*/ 0 w 1160"/>
              <a:gd name="T13" fmla="*/ 0 h 1320"/>
              <a:gd name="T14" fmla="*/ 1160 w 1160"/>
              <a:gd name="T15" fmla="*/ 1320 h 1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0" h="1320">
                <a:moveTo>
                  <a:pt x="1104" y="48"/>
                </a:moveTo>
                <a:cubicBezTo>
                  <a:pt x="1132" y="436"/>
                  <a:pt x="1160" y="824"/>
                  <a:pt x="1008" y="1008"/>
                </a:cubicBezTo>
                <a:cubicBezTo>
                  <a:pt x="856" y="1192"/>
                  <a:pt x="360" y="1320"/>
                  <a:pt x="192" y="1152"/>
                </a:cubicBezTo>
                <a:cubicBezTo>
                  <a:pt x="24" y="984"/>
                  <a:pt x="12" y="49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11268" name="Object 2"/>
          <p:cNvGraphicFramePr>
            <a:graphicFrameLocks noChangeAspect="1"/>
          </p:cNvGraphicFramePr>
          <p:nvPr/>
        </p:nvGraphicFramePr>
        <p:xfrm>
          <a:off x="4038600" y="5715000"/>
          <a:ext cx="5286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4" name="Equation" r:id="rId7" imgW="304560" imgH="380880" progId="Equation.3">
                  <p:embed/>
                </p:oleObj>
              </mc:Choice>
              <mc:Fallback>
                <p:oleObj name="Equation" r:id="rId7" imgW="304560" imgH="3808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715000"/>
                        <a:ext cx="5286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5" name="Freeform 13"/>
          <p:cNvSpPr>
            <a:spLocks/>
          </p:cNvSpPr>
          <p:nvPr/>
        </p:nvSpPr>
        <p:spPr bwMode="auto">
          <a:xfrm>
            <a:off x="2057400" y="1752600"/>
            <a:ext cx="4724400" cy="1905000"/>
          </a:xfrm>
          <a:custGeom>
            <a:avLst/>
            <a:gdLst>
              <a:gd name="T0" fmla="*/ 8 w 1112"/>
              <a:gd name="T1" fmla="*/ 872 h 872"/>
              <a:gd name="T2" fmla="*/ 152 w 1112"/>
              <a:gd name="T3" fmla="*/ 200 h 872"/>
              <a:gd name="T4" fmla="*/ 920 w 1112"/>
              <a:gd name="T5" fmla="*/ 104 h 872"/>
              <a:gd name="T6" fmla="*/ 1112 w 1112"/>
              <a:gd name="T7" fmla="*/ 824 h 872"/>
              <a:gd name="T8" fmla="*/ 0 60000 65536"/>
              <a:gd name="T9" fmla="*/ 0 60000 65536"/>
              <a:gd name="T10" fmla="*/ 0 60000 65536"/>
              <a:gd name="T11" fmla="*/ 0 60000 65536"/>
              <a:gd name="T12" fmla="*/ 0 w 1112"/>
              <a:gd name="T13" fmla="*/ 0 h 872"/>
              <a:gd name="T14" fmla="*/ 1112 w 1112"/>
              <a:gd name="T15" fmla="*/ 872 h 8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12" h="872">
                <a:moveTo>
                  <a:pt x="8" y="872"/>
                </a:moveTo>
                <a:cubicBezTo>
                  <a:pt x="4" y="600"/>
                  <a:pt x="0" y="328"/>
                  <a:pt x="152" y="200"/>
                </a:cubicBezTo>
                <a:cubicBezTo>
                  <a:pt x="304" y="72"/>
                  <a:pt x="760" y="0"/>
                  <a:pt x="920" y="104"/>
                </a:cubicBezTo>
                <a:cubicBezTo>
                  <a:pt x="1080" y="208"/>
                  <a:pt x="1096" y="516"/>
                  <a:pt x="1112" y="8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11269" name="Object 3"/>
          <p:cNvGraphicFramePr>
            <a:graphicFrameLocks noChangeAspect="1"/>
          </p:cNvGraphicFramePr>
          <p:nvPr/>
        </p:nvGraphicFramePr>
        <p:xfrm>
          <a:off x="4267200" y="1447800"/>
          <a:ext cx="3032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5" name="Equation" r:id="rId9" imgW="304560" imgH="380880" progId="Equation.3">
                  <p:embed/>
                </p:oleObj>
              </mc:Choice>
              <mc:Fallback>
                <p:oleObj name="Equation" r:id="rId9" imgW="304560" imgH="3808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447800"/>
                        <a:ext cx="3032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4"/>
          <p:cNvGraphicFramePr>
            <a:graphicFrameLocks noChangeAspect="1"/>
          </p:cNvGraphicFramePr>
          <p:nvPr/>
        </p:nvGraphicFramePr>
        <p:xfrm>
          <a:off x="7239000" y="2743200"/>
          <a:ext cx="1549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6" name="Equation" r:id="rId10" imgW="1549080" imgH="571320" progId="Equation.3">
                  <p:embed/>
                </p:oleObj>
              </mc:Choice>
              <mc:Fallback>
                <p:oleObj name="Equation" r:id="rId10" imgW="1549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743200"/>
                        <a:ext cx="15494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6" name="Oval 20"/>
          <p:cNvSpPr>
            <a:spLocks noChangeArrowheads="1"/>
          </p:cNvSpPr>
          <p:nvPr/>
        </p:nvSpPr>
        <p:spPr bwMode="auto">
          <a:xfrm>
            <a:off x="1905000" y="3657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1287" name="Line 21"/>
          <p:cNvSpPr>
            <a:spLocks noChangeShapeType="1"/>
          </p:cNvSpPr>
          <p:nvPr/>
        </p:nvSpPr>
        <p:spPr bwMode="auto">
          <a:xfrm>
            <a:off x="2286000" y="3810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graphicFrame>
        <p:nvGraphicFramePr>
          <p:cNvPr id="11271" name="Object 5"/>
          <p:cNvGraphicFramePr>
            <a:graphicFrameLocks noChangeAspect="1"/>
          </p:cNvGraphicFramePr>
          <p:nvPr/>
        </p:nvGraphicFramePr>
        <p:xfrm>
          <a:off x="2362200" y="3352800"/>
          <a:ext cx="3032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7" name="Equation" r:id="rId12" imgW="304560" imgH="380880" progId="Equation.3">
                  <p:embed/>
                </p:oleObj>
              </mc:Choice>
              <mc:Fallback>
                <p:oleObj name="Equation" r:id="rId12" imgW="304560" imgH="3808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352800"/>
                        <a:ext cx="3032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8" name="Oval 23"/>
          <p:cNvSpPr>
            <a:spLocks noChangeArrowheads="1"/>
          </p:cNvSpPr>
          <p:nvPr/>
        </p:nvSpPr>
        <p:spPr bwMode="auto">
          <a:xfrm>
            <a:off x="6629400" y="3657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1289" name="Oval 24"/>
          <p:cNvSpPr>
            <a:spLocks noChangeArrowheads="1"/>
          </p:cNvSpPr>
          <p:nvPr/>
        </p:nvSpPr>
        <p:spPr bwMode="auto">
          <a:xfrm>
            <a:off x="6553200" y="3581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1290" name="Line 25"/>
          <p:cNvSpPr>
            <a:spLocks noChangeShapeType="1"/>
          </p:cNvSpPr>
          <p:nvPr/>
        </p:nvSpPr>
        <p:spPr bwMode="auto">
          <a:xfrm>
            <a:off x="5410200" y="3810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graphicFrame>
        <p:nvGraphicFramePr>
          <p:cNvPr id="11272" name="Object 6"/>
          <p:cNvGraphicFramePr>
            <a:graphicFrameLocks noChangeAspect="1"/>
          </p:cNvGraphicFramePr>
          <p:nvPr/>
        </p:nvGraphicFramePr>
        <p:xfrm>
          <a:off x="5867400" y="3429000"/>
          <a:ext cx="3032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8" name="Equation" r:id="rId13" imgW="304560" imgH="380880" progId="Equation.3">
                  <p:embed/>
                </p:oleObj>
              </mc:Choice>
              <mc:Fallback>
                <p:oleObj name="Equation" r:id="rId13" imgW="304560" imgH="3808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429000"/>
                        <a:ext cx="3032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282082"/>
              </p:ext>
            </p:extLst>
          </p:nvPr>
        </p:nvGraphicFramePr>
        <p:xfrm>
          <a:off x="6325308" y="764704"/>
          <a:ext cx="2734851" cy="1257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9" name="Equation" r:id="rId14" imgW="2374560" imgH="1091880" progId="Equation.3">
                  <p:embed/>
                </p:oleObj>
              </mc:Choice>
              <mc:Fallback>
                <p:oleObj name="Equation" r:id="rId14" imgW="237456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5308" y="764704"/>
                        <a:ext cx="2734851" cy="12577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393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472" y="1628800"/>
            <a:ext cx="6414872" cy="26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41632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39" y="1700808"/>
            <a:ext cx="7063537" cy="291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636556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 algn="l" rtl="0">
              <a:buFontTx/>
              <a:buNone/>
            </a:pPr>
            <a:r>
              <a:rPr lang="en-US" dirty="0" smtClean="0"/>
              <a:t>NFA for</a:t>
            </a:r>
          </a:p>
        </p:txBody>
      </p:sp>
      <p:graphicFrame>
        <p:nvGraphicFramePr>
          <p:cNvPr id="12290" name="Object 1024"/>
          <p:cNvGraphicFramePr>
            <a:graphicFrameLocks noChangeAspect="1"/>
          </p:cNvGraphicFramePr>
          <p:nvPr/>
        </p:nvGraphicFramePr>
        <p:xfrm>
          <a:off x="2133600" y="1295400"/>
          <a:ext cx="25908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6" name="Equation" r:id="rId3" imgW="2590560" imgH="723600" progId="Equation.3">
                  <p:embed/>
                </p:oleObj>
              </mc:Choice>
              <mc:Fallback>
                <p:oleObj name="Equation" r:id="rId3" imgW="259056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295400"/>
                        <a:ext cx="25908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Rectangle 6"/>
          <p:cNvSpPr>
            <a:spLocks noChangeArrowheads="1"/>
          </p:cNvSpPr>
          <p:nvPr/>
        </p:nvSpPr>
        <p:spPr bwMode="auto">
          <a:xfrm>
            <a:off x="3111500" y="3886200"/>
            <a:ext cx="2209800" cy="167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2302" name="Oval 7"/>
          <p:cNvSpPr>
            <a:spLocks noChangeArrowheads="1"/>
          </p:cNvSpPr>
          <p:nvPr/>
        </p:nvSpPr>
        <p:spPr bwMode="auto">
          <a:xfrm>
            <a:off x="3492500" y="4876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2303" name="Oval 8"/>
          <p:cNvSpPr>
            <a:spLocks noChangeArrowheads="1"/>
          </p:cNvSpPr>
          <p:nvPr/>
        </p:nvSpPr>
        <p:spPr bwMode="auto">
          <a:xfrm>
            <a:off x="4559300" y="4876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2304" name="Line 9"/>
          <p:cNvSpPr>
            <a:spLocks noChangeShapeType="1"/>
          </p:cNvSpPr>
          <p:nvPr/>
        </p:nvSpPr>
        <p:spPr bwMode="auto">
          <a:xfrm>
            <a:off x="3873500" y="5029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2305" name="Freeform 10"/>
          <p:cNvSpPr>
            <a:spLocks/>
          </p:cNvSpPr>
          <p:nvPr/>
        </p:nvSpPr>
        <p:spPr bwMode="auto">
          <a:xfrm>
            <a:off x="3403600" y="4254500"/>
            <a:ext cx="482600" cy="622300"/>
          </a:xfrm>
          <a:custGeom>
            <a:avLst/>
            <a:gdLst>
              <a:gd name="T0" fmla="*/ 104 w 304"/>
              <a:gd name="T1" fmla="*/ 392 h 392"/>
              <a:gd name="T2" fmla="*/ 8 w 304"/>
              <a:gd name="T3" fmla="*/ 152 h 392"/>
              <a:gd name="T4" fmla="*/ 152 w 304"/>
              <a:gd name="T5" fmla="*/ 8 h 392"/>
              <a:gd name="T6" fmla="*/ 296 w 304"/>
              <a:gd name="T7" fmla="*/ 104 h 392"/>
              <a:gd name="T8" fmla="*/ 200 w 304"/>
              <a:gd name="T9" fmla="*/ 392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4"/>
              <a:gd name="T16" fmla="*/ 0 h 392"/>
              <a:gd name="T17" fmla="*/ 304 w 304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4" h="392">
                <a:moveTo>
                  <a:pt x="104" y="392"/>
                </a:moveTo>
                <a:cubicBezTo>
                  <a:pt x="52" y="304"/>
                  <a:pt x="0" y="216"/>
                  <a:pt x="8" y="152"/>
                </a:cubicBezTo>
                <a:cubicBezTo>
                  <a:pt x="16" y="88"/>
                  <a:pt x="104" y="16"/>
                  <a:pt x="152" y="8"/>
                </a:cubicBezTo>
                <a:cubicBezTo>
                  <a:pt x="200" y="0"/>
                  <a:pt x="288" y="40"/>
                  <a:pt x="296" y="104"/>
                </a:cubicBezTo>
                <a:cubicBezTo>
                  <a:pt x="304" y="168"/>
                  <a:pt x="252" y="280"/>
                  <a:pt x="200" y="3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2306" name="Oval 12"/>
          <p:cNvSpPr>
            <a:spLocks noChangeArrowheads="1"/>
          </p:cNvSpPr>
          <p:nvPr/>
        </p:nvSpPr>
        <p:spPr bwMode="auto">
          <a:xfrm>
            <a:off x="4483100" y="4800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12291" name="Object 1025"/>
          <p:cNvGraphicFramePr>
            <a:graphicFrameLocks noChangeAspect="1"/>
          </p:cNvGraphicFramePr>
          <p:nvPr/>
        </p:nvGraphicFramePr>
        <p:xfrm>
          <a:off x="3263900" y="40386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7" name="Equation" r:id="rId5" imgW="266400" imgH="279360" progId="Equation.3">
                  <p:embed/>
                </p:oleObj>
              </mc:Choice>
              <mc:Fallback>
                <p:oleObj name="Equation" r:id="rId5" imgW="266400" imgH="2793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40386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1026"/>
          <p:cNvGraphicFramePr>
            <a:graphicFrameLocks noChangeAspect="1"/>
          </p:cNvGraphicFramePr>
          <p:nvPr/>
        </p:nvGraphicFramePr>
        <p:xfrm>
          <a:off x="4025900" y="46482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8" name="Equation" r:id="rId7" imgW="253800" imgH="393480" progId="Equation.3">
                  <p:embed/>
                </p:oleObj>
              </mc:Choice>
              <mc:Fallback>
                <p:oleObj name="Equation" r:id="rId7" imgW="253800" imgH="3934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900" y="46482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1027"/>
          <p:cNvGraphicFramePr>
            <a:graphicFrameLocks noChangeAspect="1"/>
          </p:cNvGraphicFramePr>
          <p:nvPr/>
        </p:nvGraphicFramePr>
        <p:xfrm>
          <a:off x="3352800" y="3124200"/>
          <a:ext cx="20955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9" name="Equation" r:id="rId9" imgW="2095200" imgH="723600" progId="Equation.3">
                  <p:embed/>
                </p:oleObj>
              </mc:Choice>
              <mc:Fallback>
                <p:oleObj name="Equation" r:id="rId9" imgW="2095200" imgH="72360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124200"/>
                        <a:ext cx="20955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7" name="Line 23"/>
          <p:cNvSpPr>
            <a:spLocks noChangeShapeType="1"/>
          </p:cNvSpPr>
          <p:nvPr/>
        </p:nvSpPr>
        <p:spPr bwMode="auto">
          <a:xfrm>
            <a:off x="1524000" y="5029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2308" name="Oval 24"/>
          <p:cNvSpPr>
            <a:spLocks noChangeArrowheads="1"/>
          </p:cNvSpPr>
          <p:nvPr/>
        </p:nvSpPr>
        <p:spPr bwMode="auto">
          <a:xfrm>
            <a:off x="2133600" y="4876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2309" name="Line 25"/>
          <p:cNvSpPr>
            <a:spLocks noChangeShapeType="1"/>
          </p:cNvSpPr>
          <p:nvPr/>
        </p:nvSpPr>
        <p:spPr bwMode="auto">
          <a:xfrm>
            <a:off x="2514600" y="5029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graphicFrame>
        <p:nvGraphicFramePr>
          <p:cNvPr id="12294" name="Object 1028"/>
          <p:cNvGraphicFramePr>
            <a:graphicFrameLocks noChangeAspect="1"/>
          </p:cNvGraphicFramePr>
          <p:nvPr/>
        </p:nvGraphicFramePr>
        <p:xfrm>
          <a:off x="2590800" y="4572000"/>
          <a:ext cx="3032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0" name="Equation" r:id="rId11" imgW="304560" imgH="380880" progId="Equation.3">
                  <p:embed/>
                </p:oleObj>
              </mc:Choice>
              <mc:Fallback>
                <p:oleObj name="Equation" r:id="rId11" imgW="304560" imgH="3808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572000"/>
                        <a:ext cx="3032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0" name="Freeform 27"/>
          <p:cNvSpPr>
            <a:spLocks/>
          </p:cNvSpPr>
          <p:nvPr/>
        </p:nvSpPr>
        <p:spPr bwMode="auto">
          <a:xfrm>
            <a:off x="2286000" y="2590800"/>
            <a:ext cx="4419600" cy="2286000"/>
          </a:xfrm>
          <a:custGeom>
            <a:avLst/>
            <a:gdLst>
              <a:gd name="T0" fmla="*/ 8 w 1112"/>
              <a:gd name="T1" fmla="*/ 872 h 872"/>
              <a:gd name="T2" fmla="*/ 152 w 1112"/>
              <a:gd name="T3" fmla="*/ 200 h 872"/>
              <a:gd name="T4" fmla="*/ 920 w 1112"/>
              <a:gd name="T5" fmla="*/ 104 h 872"/>
              <a:gd name="T6" fmla="*/ 1112 w 1112"/>
              <a:gd name="T7" fmla="*/ 824 h 872"/>
              <a:gd name="T8" fmla="*/ 0 60000 65536"/>
              <a:gd name="T9" fmla="*/ 0 60000 65536"/>
              <a:gd name="T10" fmla="*/ 0 60000 65536"/>
              <a:gd name="T11" fmla="*/ 0 60000 65536"/>
              <a:gd name="T12" fmla="*/ 0 w 1112"/>
              <a:gd name="T13" fmla="*/ 0 h 872"/>
              <a:gd name="T14" fmla="*/ 1112 w 1112"/>
              <a:gd name="T15" fmla="*/ 872 h 8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12" h="872">
                <a:moveTo>
                  <a:pt x="8" y="872"/>
                </a:moveTo>
                <a:cubicBezTo>
                  <a:pt x="4" y="600"/>
                  <a:pt x="0" y="328"/>
                  <a:pt x="152" y="200"/>
                </a:cubicBezTo>
                <a:cubicBezTo>
                  <a:pt x="304" y="72"/>
                  <a:pt x="760" y="0"/>
                  <a:pt x="920" y="104"/>
                </a:cubicBezTo>
                <a:cubicBezTo>
                  <a:pt x="1080" y="208"/>
                  <a:pt x="1096" y="516"/>
                  <a:pt x="1112" y="8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12295" name="Object 1029"/>
          <p:cNvGraphicFramePr>
            <a:graphicFrameLocks noChangeAspect="1"/>
          </p:cNvGraphicFramePr>
          <p:nvPr/>
        </p:nvGraphicFramePr>
        <p:xfrm>
          <a:off x="4495800" y="2362200"/>
          <a:ext cx="3032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1" name="Equation" r:id="rId13" imgW="304560" imgH="380880" progId="Equation.3">
                  <p:embed/>
                </p:oleObj>
              </mc:Choice>
              <mc:Fallback>
                <p:oleObj name="Equation" r:id="rId13" imgW="304560" imgH="3808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362200"/>
                        <a:ext cx="3032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1" name="Freeform 30"/>
          <p:cNvSpPr>
            <a:spLocks/>
          </p:cNvSpPr>
          <p:nvPr/>
        </p:nvSpPr>
        <p:spPr bwMode="auto">
          <a:xfrm>
            <a:off x="2286000" y="5257800"/>
            <a:ext cx="4648200" cy="1371600"/>
          </a:xfrm>
          <a:custGeom>
            <a:avLst/>
            <a:gdLst>
              <a:gd name="T0" fmla="*/ 1104 w 1160"/>
              <a:gd name="T1" fmla="*/ 48 h 1320"/>
              <a:gd name="T2" fmla="*/ 1008 w 1160"/>
              <a:gd name="T3" fmla="*/ 1008 h 1320"/>
              <a:gd name="T4" fmla="*/ 192 w 1160"/>
              <a:gd name="T5" fmla="*/ 1152 h 1320"/>
              <a:gd name="T6" fmla="*/ 0 w 1160"/>
              <a:gd name="T7" fmla="*/ 0 h 1320"/>
              <a:gd name="T8" fmla="*/ 0 60000 65536"/>
              <a:gd name="T9" fmla="*/ 0 60000 65536"/>
              <a:gd name="T10" fmla="*/ 0 60000 65536"/>
              <a:gd name="T11" fmla="*/ 0 60000 65536"/>
              <a:gd name="T12" fmla="*/ 0 w 1160"/>
              <a:gd name="T13" fmla="*/ 0 h 1320"/>
              <a:gd name="T14" fmla="*/ 1160 w 1160"/>
              <a:gd name="T15" fmla="*/ 1320 h 13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0" h="1320">
                <a:moveTo>
                  <a:pt x="1104" y="48"/>
                </a:moveTo>
                <a:cubicBezTo>
                  <a:pt x="1132" y="436"/>
                  <a:pt x="1160" y="824"/>
                  <a:pt x="1008" y="1008"/>
                </a:cubicBezTo>
                <a:cubicBezTo>
                  <a:pt x="856" y="1192"/>
                  <a:pt x="360" y="1320"/>
                  <a:pt x="192" y="1152"/>
                </a:cubicBezTo>
                <a:cubicBezTo>
                  <a:pt x="24" y="984"/>
                  <a:pt x="12" y="49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12296" name="Object 1030"/>
          <p:cNvGraphicFramePr>
            <a:graphicFrameLocks noChangeAspect="1"/>
          </p:cNvGraphicFramePr>
          <p:nvPr/>
        </p:nvGraphicFramePr>
        <p:xfrm>
          <a:off x="4267200" y="6096000"/>
          <a:ext cx="5286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2" name="Equation" r:id="rId14" imgW="304560" imgH="380880" progId="Equation.3">
                  <p:embed/>
                </p:oleObj>
              </mc:Choice>
              <mc:Fallback>
                <p:oleObj name="Equation" r:id="rId14" imgW="304560" imgH="3808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6096000"/>
                        <a:ext cx="5286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2" name="Oval 33"/>
          <p:cNvSpPr>
            <a:spLocks noChangeArrowheads="1"/>
          </p:cNvSpPr>
          <p:nvPr/>
        </p:nvSpPr>
        <p:spPr bwMode="auto">
          <a:xfrm>
            <a:off x="6553200" y="4876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2313" name="Oval 34"/>
          <p:cNvSpPr>
            <a:spLocks noChangeArrowheads="1"/>
          </p:cNvSpPr>
          <p:nvPr/>
        </p:nvSpPr>
        <p:spPr bwMode="auto">
          <a:xfrm>
            <a:off x="6477000" y="4800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2314" name="Line 35"/>
          <p:cNvSpPr>
            <a:spLocks noChangeShapeType="1"/>
          </p:cNvSpPr>
          <p:nvPr/>
        </p:nvSpPr>
        <p:spPr bwMode="auto">
          <a:xfrm flipV="1">
            <a:off x="5029200" y="5029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graphicFrame>
        <p:nvGraphicFramePr>
          <p:cNvPr id="12297" name="Object 1031"/>
          <p:cNvGraphicFramePr>
            <a:graphicFrameLocks noChangeAspect="1"/>
          </p:cNvGraphicFramePr>
          <p:nvPr/>
        </p:nvGraphicFramePr>
        <p:xfrm>
          <a:off x="5715000" y="4572000"/>
          <a:ext cx="3032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3" name="Equation" r:id="rId15" imgW="304560" imgH="380880" progId="Equation.3">
                  <p:embed/>
                </p:oleObj>
              </mc:Choice>
              <mc:Fallback>
                <p:oleObj name="Equation" r:id="rId15" imgW="304560" imgH="38088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572000"/>
                        <a:ext cx="3032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5" name="Text Box 39"/>
          <p:cNvSpPr txBox="1">
            <a:spLocks noChangeArrowheads="1"/>
          </p:cNvSpPr>
          <p:nvPr/>
        </p:nvSpPr>
        <p:spPr bwMode="auto">
          <a:xfrm>
            <a:off x="3733800" y="2286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1318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57463"/>
            <a:ext cx="7010884" cy="2311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692696"/>
            <a:ext cx="636550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304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Nondeterministic Finite State Machine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NFA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916832"/>
            <a:ext cx="7560840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/>
              <a:t>A Nondeterministic Finite Automata </a:t>
            </a:r>
            <a:r>
              <a:rPr lang="en-US" sz="2400" dirty="0"/>
              <a:t>is a quintuple</a:t>
            </a:r>
          </a:p>
          <a:p>
            <a:pPr lvl="0" algn="l" rtl="0"/>
            <a:r>
              <a:rPr lang="en-US" sz="2400" dirty="0" smtClean="0"/>
              <a:t>                             M = (K, Σ, δ, s, F) </a:t>
            </a:r>
          </a:p>
          <a:p>
            <a:pPr lvl="0" algn="l" rtl="0"/>
            <a:r>
              <a:rPr lang="en-US" sz="2400" dirty="0" smtClean="0"/>
              <a:t>where</a:t>
            </a:r>
            <a:endParaRPr lang="en-US" sz="2400" dirty="0"/>
          </a:p>
          <a:p>
            <a:pPr algn="l" rtl="0"/>
            <a:r>
              <a:rPr lang="en-US" sz="2400" dirty="0">
                <a:solidFill>
                  <a:srgbClr val="FF0000"/>
                </a:solidFill>
              </a:rPr>
              <a:t>K</a:t>
            </a:r>
            <a:r>
              <a:rPr lang="en-US" sz="2400" dirty="0"/>
              <a:t> is a finite set of </a:t>
            </a:r>
            <a:r>
              <a:rPr lang="en-US" sz="2400" b="1" dirty="0"/>
              <a:t>states</a:t>
            </a:r>
          </a:p>
          <a:p>
            <a:pPr algn="l" rtl="0"/>
            <a:r>
              <a:rPr lang="en-US" sz="2400" dirty="0" smtClean="0">
                <a:solidFill>
                  <a:srgbClr val="FF0000"/>
                </a:solidFill>
              </a:rPr>
              <a:t>Σ</a:t>
            </a:r>
            <a:r>
              <a:rPr lang="en-US" sz="2400" dirty="0" smtClean="0"/>
              <a:t> </a:t>
            </a:r>
            <a:r>
              <a:rPr lang="en-US" sz="2400" dirty="0"/>
              <a:t>as an </a:t>
            </a:r>
            <a:r>
              <a:rPr lang="en-US" sz="2400" b="1" dirty="0"/>
              <a:t>alphabet</a:t>
            </a:r>
          </a:p>
          <a:p>
            <a:pPr algn="l" rtl="0"/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dirty="0"/>
              <a:t> </a:t>
            </a:r>
            <a:r>
              <a:rPr lang="en-US" sz="2400" dirty="0" smtClean="0">
                <a:sym typeface="Symbol"/>
              </a:rPr>
              <a:t></a:t>
            </a:r>
            <a:r>
              <a:rPr lang="en-US" sz="2400" dirty="0" smtClean="0"/>
              <a:t> </a:t>
            </a:r>
            <a:r>
              <a:rPr lang="en-US" sz="2400" dirty="0"/>
              <a:t>K is the </a:t>
            </a:r>
            <a:r>
              <a:rPr lang="en-US" sz="2400" b="1" dirty="0"/>
              <a:t>initial state</a:t>
            </a:r>
          </a:p>
          <a:p>
            <a:pPr algn="l" rtl="0"/>
            <a:r>
              <a:rPr lang="en-US" sz="2400" dirty="0">
                <a:solidFill>
                  <a:srgbClr val="FF0000"/>
                </a:solidFill>
              </a:rPr>
              <a:t>F</a:t>
            </a:r>
            <a:r>
              <a:rPr lang="en-US" sz="2400" dirty="0"/>
              <a:t> </a:t>
            </a:r>
            <a:r>
              <a:rPr lang="en-US" sz="2400" dirty="0" smtClean="0">
                <a:sym typeface="Symbol"/>
              </a:rPr>
              <a:t></a:t>
            </a:r>
            <a:r>
              <a:rPr lang="en-US" sz="2400" dirty="0" smtClean="0"/>
              <a:t> K </a:t>
            </a:r>
            <a:r>
              <a:rPr lang="en-US" sz="2400" dirty="0"/>
              <a:t>is the set of </a:t>
            </a:r>
            <a:r>
              <a:rPr lang="en-US" sz="2400" b="1" dirty="0"/>
              <a:t>final </a:t>
            </a:r>
            <a:r>
              <a:rPr lang="en-US" sz="2400" b="1" dirty="0" smtClean="0"/>
              <a:t>states</a:t>
            </a:r>
          </a:p>
          <a:p>
            <a:pPr algn="l" rtl="0"/>
            <a:r>
              <a:rPr lang="en-US" sz="2400" dirty="0" smtClean="0">
                <a:solidFill>
                  <a:srgbClr val="FF0000"/>
                </a:solidFill>
              </a:rPr>
              <a:t>δ</a:t>
            </a:r>
            <a:r>
              <a:rPr lang="en-US" sz="2400" dirty="0" smtClean="0"/>
              <a:t> is the transition function from K x Σ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K</a:t>
            </a:r>
          </a:p>
          <a:p>
            <a:pPr lvl="1" algn="l" rtl="0"/>
            <a:r>
              <a:rPr lang="en-US" sz="2400" b="1" dirty="0" smtClean="0">
                <a:solidFill>
                  <a:srgbClr val="FF0000"/>
                </a:solidFill>
              </a:rPr>
              <a:t>                   δ(p, a) =  {q}</a:t>
            </a:r>
          </a:p>
          <a:p>
            <a:pPr algn="l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14581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0788"/>
            <a:ext cx="7085203" cy="2594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700205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029688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11" y="2620516"/>
            <a:ext cx="8310145" cy="2680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700205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398388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75" y="1340768"/>
            <a:ext cx="8687505" cy="3235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934130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82439"/>
            <a:ext cx="7807325" cy="440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544560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51" y="1445518"/>
            <a:ext cx="7874889" cy="4215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79869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Reverse</a:t>
            </a:r>
          </a:p>
        </p:txBody>
      </p:sp>
      <p:graphicFrame>
        <p:nvGraphicFramePr>
          <p:cNvPr id="1331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655572"/>
              </p:ext>
            </p:extLst>
          </p:nvPr>
        </p:nvGraphicFramePr>
        <p:xfrm>
          <a:off x="6948264" y="892200"/>
          <a:ext cx="723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name="Equation" r:id="rId3" imgW="723600" imgH="736560" progId="Equation.3">
                  <p:embed/>
                </p:oleObj>
              </mc:Choice>
              <mc:Fallback>
                <p:oleObj name="Equation" r:id="rId3" imgW="72360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892200"/>
                        <a:ext cx="7239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Rectangle 4"/>
          <p:cNvSpPr>
            <a:spLocks noChangeArrowheads="1"/>
          </p:cNvSpPr>
          <p:nvPr/>
        </p:nvSpPr>
        <p:spPr bwMode="auto">
          <a:xfrm>
            <a:off x="838200" y="2590800"/>
            <a:ext cx="2590800" cy="1447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3322" name="Oval 5"/>
          <p:cNvSpPr>
            <a:spLocks noChangeArrowheads="1"/>
          </p:cNvSpPr>
          <p:nvPr/>
        </p:nvSpPr>
        <p:spPr bwMode="auto">
          <a:xfrm>
            <a:off x="1066800" y="3124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3323" name="Oval 6"/>
          <p:cNvSpPr>
            <a:spLocks noChangeArrowheads="1"/>
          </p:cNvSpPr>
          <p:nvPr/>
        </p:nvSpPr>
        <p:spPr bwMode="auto">
          <a:xfrm>
            <a:off x="2743200" y="3124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3324" name="Oval 7"/>
          <p:cNvSpPr>
            <a:spLocks noChangeArrowheads="1"/>
          </p:cNvSpPr>
          <p:nvPr/>
        </p:nvSpPr>
        <p:spPr bwMode="auto">
          <a:xfrm>
            <a:off x="2667000" y="3048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3325" name="Line 8"/>
          <p:cNvSpPr>
            <a:spLocks noChangeShapeType="1"/>
          </p:cNvSpPr>
          <p:nvPr/>
        </p:nvSpPr>
        <p:spPr bwMode="auto">
          <a:xfrm>
            <a:off x="457200" y="3276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3326" name="Freeform 9"/>
          <p:cNvSpPr>
            <a:spLocks/>
          </p:cNvSpPr>
          <p:nvPr/>
        </p:nvSpPr>
        <p:spPr bwMode="auto">
          <a:xfrm>
            <a:off x="1447800" y="2908300"/>
            <a:ext cx="1295400" cy="596900"/>
          </a:xfrm>
          <a:custGeom>
            <a:avLst/>
            <a:gdLst>
              <a:gd name="T0" fmla="*/ 0 w 816"/>
              <a:gd name="T1" fmla="*/ 232 h 376"/>
              <a:gd name="T2" fmla="*/ 96 w 816"/>
              <a:gd name="T3" fmla="*/ 88 h 376"/>
              <a:gd name="T4" fmla="*/ 192 w 816"/>
              <a:gd name="T5" fmla="*/ 328 h 376"/>
              <a:gd name="T6" fmla="*/ 384 w 816"/>
              <a:gd name="T7" fmla="*/ 40 h 376"/>
              <a:gd name="T8" fmla="*/ 480 w 816"/>
              <a:gd name="T9" fmla="*/ 376 h 376"/>
              <a:gd name="T10" fmla="*/ 672 w 816"/>
              <a:gd name="T11" fmla="*/ 40 h 376"/>
              <a:gd name="T12" fmla="*/ 816 w 816"/>
              <a:gd name="T13" fmla="*/ 136 h 3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376"/>
              <a:gd name="T23" fmla="*/ 816 w 816"/>
              <a:gd name="T24" fmla="*/ 376 h 3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376">
                <a:moveTo>
                  <a:pt x="0" y="232"/>
                </a:moveTo>
                <a:cubicBezTo>
                  <a:pt x="32" y="152"/>
                  <a:pt x="64" y="72"/>
                  <a:pt x="96" y="88"/>
                </a:cubicBezTo>
                <a:cubicBezTo>
                  <a:pt x="128" y="104"/>
                  <a:pt x="144" y="336"/>
                  <a:pt x="192" y="328"/>
                </a:cubicBezTo>
                <a:cubicBezTo>
                  <a:pt x="240" y="320"/>
                  <a:pt x="336" y="32"/>
                  <a:pt x="384" y="40"/>
                </a:cubicBezTo>
                <a:cubicBezTo>
                  <a:pt x="432" y="48"/>
                  <a:pt x="432" y="376"/>
                  <a:pt x="480" y="376"/>
                </a:cubicBezTo>
                <a:cubicBezTo>
                  <a:pt x="528" y="376"/>
                  <a:pt x="616" y="80"/>
                  <a:pt x="672" y="40"/>
                </a:cubicBezTo>
                <a:cubicBezTo>
                  <a:pt x="728" y="0"/>
                  <a:pt x="772" y="68"/>
                  <a:pt x="816" y="1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133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693849"/>
              </p:ext>
            </p:extLst>
          </p:nvPr>
        </p:nvGraphicFramePr>
        <p:xfrm>
          <a:off x="1949450" y="1916832"/>
          <a:ext cx="6461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Equation" r:id="rId5" imgW="647640" imgH="571320" progId="Equation.3">
                  <p:embed/>
                </p:oleObj>
              </mc:Choice>
              <mc:Fallback>
                <p:oleObj name="Equation" r:id="rId5" imgW="647640" imgH="57132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9450" y="1916832"/>
                        <a:ext cx="6461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7" name="Rectangle 11"/>
          <p:cNvSpPr>
            <a:spLocks noChangeArrowheads="1"/>
          </p:cNvSpPr>
          <p:nvPr/>
        </p:nvSpPr>
        <p:spPr bwMode="auto">
          <a:xfrm>
            <a:off x="5613400" y="1149350"/>
            <a:ext cx="8801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rtl="0"/>
            <a:r>
              <a:rPr lang="en-US"/>
              <a:t>NFA for</a:t>
            </a:r>
          </a:p>
        </p:txBody>
      </p:sp>
      <p:sp>
        <p:nvSpPr>
          <p:cNvPr id="13328" name="Rectangle 12"/>
          <p:cNvSpPr>
            <a:spLocks noChangeArrowheads="1"/>
          </p:cNvSpPr>
          <p:nvPr/>
        </p:nvSpPr>
        <p:spPr bwMode="auto">
          <a:xfrm>
            <a:off x="5562600" y="2590800"/>
            <a:ext cx="2590800" cy="1447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3329" name="Oval 13"/>
          <p:cNvSpPr>
            <a:spLocks noChangeArrowheads="1"/>
          </p:cNvSpPr>
          <p:nvPr/>
        </p:nvSpPr>
        <p:spPr bwMode="auto">
          <a:xfrm>
            <a:off x="5791200" y="3124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3330" name="Oval 14"/>
          <p:cNvSpPr>
            <a:spLocks noChangeArrowheads="1"/>
          </p:cNvSpPr>
          <p:nvPr/>
        </p:nvSpPr>
        <p:spPr bwMode="auto">
          <a:xfrm>
            <a:off x="7467600" y="3124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3331" name="Freeform 17"/>
          <p:cNvSpPr>
            <a:spLocks/>
          </p:cNvSpPr>
          <p:nvPr/>
        </p:nvSpPr>
        <p:spPr bwMode="auto">
          <a:xfrm>
            <a:off x="6248400" y="2908300"/>
            <a:ext cx="1295400" cy="596900"/>
          </a:xfrm>
          <a:custGeom>
            <a:avLst/>
            <a:gdLst>
              <a:gd name="T0" fmla="*/ 0 w 816"/>
              <a:gd name="T1" fmla="*/ 232 h 376"/>
              <a:gd name="T2" fmla="*/ 96 w 816"/>
              <a:gd name="T3" fmla="*/ 88 h 376"/>
              <a:gd name="T4" fmla="*/ 192 w 816"/>
              <a:gd name="T5" fmla="*/ 328 h 376"/>
              <a:gd name="T6" fmla="*/ 384 w 816"/>
              <a:gd name="T7" fmla="*/ 40 h 376"/>
              <a:gd name="T8" fmla="*/ 480 w 816"/>
              <a:gd name="T9" fmla="*/ 376 h 376"/>
              <a:gd name="T10" fmla="*/ 672 w 816"/>
              <a:gd name="T11" fmla="*/ 40 h 376"/>
              <a:gd name="T12" fmla="*/ 816 w 816"/>
              <a:gd name="T13" fmla="*/ 136 h 3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376"/>
              <a:gd name="T23" fmla="*/ 816 w 816"/>
              <a:gd name="T24" fmla="*/ 376 h 3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376">
                <a:moveTo>
                  <a:pt x="0" y="232"/>
                </a:moveTo>
                <a:cubicBezTo>
                  <a:pt x="32" y="152"/>
                  <a:pt x="64" y="72"/>
                  <a:pt x="96" y="88"/>
                </a:cubicBezTo>
                <a:cubicBezTo>
                  <a:pt x="128" y="104"/>
                  <a:pt x="144" y="336"/>
                  <a:pt x="192" y="328"/>
                </a:cubicBezTo>
                <a:cubicBezTo>
                  <a:pt x="240" y="320"/>
                  <a:pt x="336" y="32"/>
                  <a:pt x="384" y="40"/>
                </a:cubicBezTo>
                <a:cubicBezTo>
                  <a:pt x="432" y="48"/>
                  <a:pt x="432" y="376"/>
                  <a:pt x="480" y="376"/>
                </a:cubicBezTo>
                <a:cubicBezTo>
                  <a:pt x="528" y="376"/>
                  <a:pt x="616" y="80"/>
                  <a:pt x="672" y="40"/>
                </a:cubicBezTo>
                <a:cubicBezTo>
                  <a:pt x="728" y="0"/>
                  <a:pt x="772" y="68"/>
                  <a:pt x="816" y="1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133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536128"/>
              </p:ext>
            </p:extLst>
          </p:nvPr>
        </p:nvGraphicFramePr>
        <p:xfrm>
          <a:off x="6623050" y="1772816"/>
          <a:ext cx="7477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name="Equation" r:id="rId7" imgW="749160" imgH="761760" progId="Equation.3">
                  <p:embed/>
                </p:oleObj>
              </mc:Choice>
              <mc:Fallback>
                <p:oleObj name="Equation" r:id="rId7" imgW="749160" imgH="7617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3050" y="1772816"/>
                        <a:ext cx="7477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2" name="Oval 19"/>
          <p:cNvSpPr>
            <a:spLocks noChangeArrowheads="1"/>
          </p:cNvSpPr>
          <p:nvPr/>
        </p:nvSpPr>
        <p:spPr bwMode="auto">
          <a:xfrm>
            <a:off x="5715000" y="3048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3333" name="Line 20"/>
          <p:cNvSpPr>
            <a:spLocks noChangeShapeType="1"/>
          </p:cNvSpPr>
          <p:nvPr/>
        </p:nvSpPr>
        <p:spPr bwMode="auto">
          <a:xfrm flipH="1">
            <a:off x="7848600" y="3276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3334" name="Text Box 21"/>
          <p:cNvSpPr txBox="1">
            <a:spLocks noChangeArrowheads="1"/>
          </p:cNvSpPr>
          <p:nvPr/>
        </p:nvSpPr>
        <p:spPr bwMode="auto">
          <a:xfrm>
            <a:off x="585619" y="4572000"/>
            <a:ext cx="52373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 dirty="0">
                <a:solidFill>
                  <a:srgbClr val="FFFF00"/>
                </a:solidFill>
              </a:rPr>
              <a:t>1. Reverse all transitions</a:t>
            </a:r>
          </a:p>
        </p:txBody>
      </p:sp>
      <p:sp>
        <p:nvSpPr>
          <p:cNvPr id="13335" name="Text Box 22"/>
          <p:cNvSpPr txBox="1">
            <a:spLocks noChangeArrowheads="1"/>
          </p:cNvSpPr>
          <p:nvPr/>
        </p:nvSpPr>
        <p:spPr bwMode="auto">
          <a:xfrm>
            <a:off x="914400" y="5486400"/>
            <a:ext cx="774763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pPr algn="l" rtl="0"/>
            <a:r>
              <a:rPr lang="en-US" b="1" dirty="0">
                <a:solidFill>
                  <a:srgbClr val="FFFF00"/>
                </a:solidFill>
              </a:rPr>
              <a:t>2. Make initial state accepting state 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    and vice versa</a:t>
            </a:r>
          </a:p>
        </p:txBody>
      </p:sp>
      <p:graphicFrame>
        <p:nvGraphicFramePr>
          <p:cNvPr id="133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049152"/>
              </p:ext>
            </p:extLst>
          </p:nvPr>
        </p:nvGraphicFramePr>
        <p:xfrm>
          <a:off x="838200" y="1916832"/>
          <a:ext cx="431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5" name="Equation" r:id="rId9" imgW="431640" imgH="571320" progId="Equation.3">
                  <p:embed/>
                </p:oleObj>
              </mc:Choice>
              <mc:Fallback>
                <p:oleObj name="Equation" r:id="rId9" imgW="43164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16832"/>
                        <a:ext cx="4318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644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679450" y="2171700"/>
          <a:ext cx="20955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4" name="Equation" r:id="rId3" imgW="2095200" imgH="723600" progId="Equation.3">
                  <p:embed/>
                </p:oleObj>
              </mc:Choice>
              <mc:Fallback>
                <p:oleObj name="Equation" r:id="rId3" imgW="209520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2171700"/>
                        <a:ext cx="20955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Rectangle 4"/>
          <p:cNvSpPr>
            <a:spLocks noChangeArrowheads="1"/>
          </p:cNvSpPr>
          <p:nvPr/>
        </p:nvSpPr>
        <p:spPr bwMode="auto">
          <a:xfrm>
            <a:off x="3810000" y="1676400"/>
            <a:ext cx="2209800" cy="167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4349" name="Oval 5"/>
          <p:cNvSpPr>
            <a:spLocks noChangeArrowheads="1"/>
          </p:cNvSpPr>
          <p:nvPr/>
        </p:nvSpPr>
        <p:spPr bwMode="auto">
          <a:xfrm>
            <a:off x="4191000" y="2667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4350" name="Oval 6"/>
          <p:cNvSpPr>
            <a:spLocks noChangeArrowheads="1"/>
          </p:cNvSpPr>
          <p:nvPr/>
        </p:nvSpPr>
        <p:spPr bwMode="auto">
          <a:xfrm>
            <a:off x="5257800" y="2667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4351" name="Line 7"/>
          <p:cNvSpPr>
            <a:spLocks noChangeShapeType="1"/>
          </p:cNvSpPr>
          <p:nvPr/>
        </p:nvSpPr>
        <p:spPr bwMode="auto">
          <a:xfrm>
            <a:off x="4572000" y="2819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4352" name="Freeform 8"/>
          <p:cNvSpPr>
            <a:spLocks/>
          </p:cNvSpPr>
          <p:nvPr/>
        </p:nvSpPr>
        <p:spPr bwMode="auto">
          <a:xfrm>
            <a:off x="4102100" y="2044700"/>
            <a:ext cx="482600" cy="622300"/>
          </a:xfrm>
          <a:custGeom>
            <a:avLst/>
            <a:gdLst>
              <a:gd name="T0" fmla="*/ 104 w 304"/>
              <a:gd name="T1" fmla="*/ 392 h 392"/>
              <a:gd name="T2" fmla="*/ 8 w 304"/>
              <a:gd name="T3" fmla="*/ 152 h 392"/>
              <a:gd name="T4" fmla="*/ 152 w 304"/>
              <a:gd name="T5" fmla="*/ 8 h 392"/>
              <a:gd name="T6" fmla="*/ 296 w 304"/>
              <a:gd name="T7" fmla="*/ 104 h 392"/>
              <a:gd name="T8" fmla="*/ 200 w 304"/>
              <a:gd name="T9" fmla="*/ 392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4"/>
              <a:gd name="T16" fmla="*/ 0 h 392"/>
              <a:gd name="T17" fmla="*/ 304 w 304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4" h="392">
                <a:moveTo>
                  <a:pt x="104" y="392"/>
                </a:moveTo>
                <a:cubicBezTo>
                  <a:pt x="52" y="304"/>
                  <a:pt x="0" y="216"/>
                  <a:pt x="8" y="152"/>
                </a:cubicBezTo>
                <a:cubicBezTo>
                  <a:pt x="16" y="88"/>
                  <a:pt x="104" y="16"/>
                  <a:pt x="152" y="8"/>
                </a:cubicBezTo>
                <a:cubicBezTo>
                  <a:pt x="200" y="0"/>
                  <a:pt x="288" y="40"/>
                  <a:pt x="296" y="104"/>
                </a:cubicBezTo>
                <a:cubicBezTo>
                  <a:pt x="304" y="168"/>
                  <a:pt x="252" y="280"/>
                  <a:pt x="200" y="3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4353" name="Line 9"/>
          <p:cNvSpPr>
            <a:spLocks noChangeShapeType="1"/>
          </p:cNvSpPr>
          <p:nvPr/>
        </p:nvSpPr>
        <p:spPr bwMode="auto">
          <a:xfrm>
            <a:off x="3276600" y="2819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4354" name="Oval 10"/>
          <p:cNvSpPr>
            <a:spLocks noChangeArrowheads="1"/>
          </p:cNvSpPr>
          <p:nvPr/>
        </p:nvSpPr>
        <p:spPr bwMode="auto">
          <a:xfrm>
            <a:off x="5181600" y="2590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14339" name="Object 11"/>
          <p:cNvGraphicFramePr>
            <a:graphicFrameLocks noChangeAspect="1"/>
          </p:cNvGraphicFramePr>
          <p:nvPr/>
        </p:nvGraphicFramePr>
        <p:xfrm>
          <a:off x="3962400" y="18288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5" name="Equation" r:id="rId5" imgW="266400" imgH="279360" progId="Equation.3">
                  <p:embed/>
                </p:oleObj>
              </mc:Choice>
              <mc:Fallback>
                <p:oleObj name="Equation" r:id="rId5" imgW="266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8288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12"/>
          <p:cNvGraphicFramePr>
            <a:graphicFrameLocks noChangeAspect="1"/>
          </p:cNvGraphicFramePr>
          <p:nvPr/>
        </p:nvGraphicFramePr>
        <p:xfrm>
          <a:off x="4724400" y="24384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6" name="Equation" r:id="rId7" imgW="253800" imgH="393480" progId="Equation.3">
                  <p:embed/>
                </p:oleObj>
              </mc:Choice>
              <mc:Fallback>
                <p:oleObj name="Equation" r:id="rId7" imgW="253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4384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13"/>
          <p:cNvGraphicFramePr>
            <a:graphicFrameLocks noChangeAspect="1"/>
          </p:cNvGraphicFramePr>
          <p:nvPr/>
        </p:nvGraphicFramePr>
        <p:xfrm>
          <a:off x="4648200" y="1066800"/>
          <a:ext cx="6461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7" name="Equation" r:id="rId9" imgW="647640" imgH="571320" progId="Equation.3">
                  <p:embed/>
                </p:oleObj>
              </mc:Choice>
              <mc:Fallback>
                <p:oleObj name="Equation" r:id="rId9" imgW="64764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066800"/>
                        <a:ext cx="6461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14"/>
          <p:cNvGraphicFramePr>
            <a:graphicFrameLocks noChangeAspect="1"/>
          </p:cNvGraphicFramePr>
          <p:nvPr/>
        </p:nvGraphicFramePr>
        <p:xfrm>
          <a:off x="596900" y="4984750"/>
          <a:ext cx="2413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8" name="Equation" r:id="rId11" imgW="2412720" imgH="736560" progId="Equation.3">
                  <p:embed/>
                </p:oleObj>
              </mc:Choice>
              <mc:Fallback>
                <p:oleObj name="Equation" r:id="rId11" imgW="241272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" y="4984750"/>
                        <a:ext cx="24130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5" name="Rectangle 15"/>
          <p:cNvSpPr>
            <a:spLocks noChangeArrowheads="1"/>
          </p:cNvSpPr>
          <p:nvPr/>
        </p:nvSpPr>
        <p:spPr bwMode="auto">
          <a:xfrm>
            <a:off x="3886200" y="4495800"/>
            <a:ext cx="2209800" cy="167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4356" name="Oval 16"/>
          <p:cNvSpPr>
            <a:spLocks noChangeArrowheads="1"/>
          </p:cNvSpPr>
          <p:nvPr/>
        </p:nvSpPr>
        <p:spPr bwMode="auto">
          <a:xfrm>
            <a:off x="4267200" y="5486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4357" name="Oval 17"/>
          <p:cNvSpPr>
            <a:spLocks noChangeArrowheads="1"/>
          </p:cNvSpPr>
          <p:nvPr/>
        </p:nvSpPr>
        <p:spPr bwMode="auto">
          <a:xfrm>
            <a:off x="5334000" y="5486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4358" name="Line 18"/>
          <p:cNvSpPr>
            <a:spLocks noChangeShapeType="1"/>
          </p:cNvSpPr>
          <p:nvPr/>
        </p:nvSpPr>
        <p:spPr bwMode="auto">
          <a:xfrm>
            <a:off x="4724400" y="563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4359" name="Freeform 19"/>
          <p:cNvSpPr>
            <a:spLocks/>
          </p:cNvSpPr>
          <p:nvPr/>
        </p:nvSpPr>
        <p:spPr bwMode="auto">
          <a:xfrm>
            <a:off x="4191000" y="4800600"/>
            <a:ext cx="482600" cy="622300"/>
          </a:xfrm>
          <a:custGeom>
            <a:avLst/>
            <a:gdLst>
              <a:gd name="T0" fmla="*/ 104 w 304"/>
              <a:gd name="T1" fmla="*/ 392 h 392"/>
              <a:gd name="T2" fmla="*/ 8 w 304"/>
              <a:gd name="T3" fmla="*/ 152 h 392"/>
              <a:gd name="T4" fmla="*/ 152 w 304"/>
              <a:gd name="T5" fmla="*/ 8 h 392"/>
              <a:gd name="T6" fmla="*/ 296 w 304"/>
              <a:gd name="T7" fmla="*/ 104 h 392"/>
              <a:gd name="T8" fmla="*/ 200 w 304"/>
              <a:gd name="T9" fmla="*/ 392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4"/>
              <a:gd name="T16" fmla="*/ 0 h 392"/>
              <a:gd name="T17" fmla="*/ 304 w 304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4" h="392">
                <a:moveTo>
                  <a:pt x="104" y="392"/>
                </a:moveTo>
                <a:cubicBezTo>
                  <a:pt x="52" y="304"/>
                  <a:pt x="0" y="216"/>
                  <a:pt x="8" y="152"/>
                </a:cubicBezTo>
                <a:cubicBezTo>
                  <a:pt x="16" y="88"/>
                  <a:pt x="104" y="16"/>
                  <a:pt x="152" y="8"/>
                </a:cubicBezTo>
                <a:cubicBezTo>
                  <a:pt x="200" y="0"/>
                  <a:pt x="288" y="40"/>
                  <a:pt x="296" y="104"/>
                </a:cubicBezTo>
                <a:cubicBezTo>
                  <a:pt x="304" y="168"/>
                  <a:pt x="252" y="280"/>
                  <a:pt x="200" y="3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4360" name="Oval 21"/>
          <p:cNvSpPr>
            <a:spLocks noChangeArrowheads="1"/>
          </p:cNvSpPr>
          <p:nvPr/>
        </p:nvSpPr>
        <p:spPr bwMode="auto">
          <a:xfrm>
            <a:off x="4191000" y="5410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14343" name="Object 22"/>
          <p:cNvGraphicFramePr>
            <a:graphicFrameLocks noChangeAspect="1"/>
          </p:cNvGraphicFramePr>
          <p:nvPr/>
        </p:nvGraphicFramePr>
        <p:xfrm>
          <a:off x="4038600" y="45720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9" name="Equation" r:id="rId13" imgW="266400" imgH="279360" progId="Equation.3">
                  <p:embed/>
                </p:oleObj>
              </mc:Choice>
              <mc:Fallback>
                <p:oleObj name="Equation" r:id="rId13" imgW="266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5720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23"/>
          <p:cNvGraphicFramePr>
            <a:graphicFrameLocks noChangeAspect="1"/>
          </p:cNvGraphicFramePr>
          <p:nvPr/>
        </p:nvGraphicFramePr>
        <p:xfrm>
          <a:off x="5029200" y="51816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0" name="Equation" r:id="rId14" imgW="253800" imgH="393480" progId="Equation.3">
                  <p:embed/>
                </p:oleObj>
              </mc:Choice>
              <mc:Fallback>
                <p:oleObj name="Equation" r:id="rId14" imgW="253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1816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24"/>
          <p:cNvGraphicFramePr>
            <a:graphicFrameLocks noChangeAspect="1"/>
          </p:cNvGraphicFramePr>
          <p:nvPr/>
        </p:nvGraphicFramePr>
        <p:xfrm>
          <a:off x="4648200" y="3733800"/>
          <a:ext cx="7477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1" name="Equation" r:id="rId15" imgW="749160" imgH="761760" progId="Equation.3">
                  <p:embed/>
                </p:oleObj>
              </mc:Choice>
              <mc:Fallback>
                <p:oleObj name="Equation" r:id="rId15" imgW="74916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733800"/>
                        <a:ext cx="7477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1" name="Line 25"/>
          <p:cNvSpPr>
            <a:spLocks noChangeShapeType="1"/>
          </p:cNvSpPr>
          <p:nvPr/>
        </p:nvSpPr>
        <p:spPr bwMode="auto">
          <a:xfrm flipH="1">
            <a:off x="5715000" y="5638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3771725" y="0"/>
            <a:ext cx="1790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 dirty="0">
                <a:solidFill>
                  <a:srgbClr val="FFFF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417793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3600" u="sng">
                <a:solidFill>
                  <a:schemeClr val="tx2"/>
                </a:solidFill>
              </a:rPr>
              <a:t>Complement</a:t>
            </a:r>
          </a:p>
        </p:txBody>
      </p:sp>
      <p:sp>
        <p:nvSpPr>
          <p:cNvPr id="15370" name="Text Box 30"/>
          <p:cNvSpPr txBox="1">
            <a:spLocks noChangeArrowheads="1"/>
          </p:cNvSpPr>
          <p:nvPr/>
        </p:nvSpPr>
        <p:spPr bwMode="auto">
          <a:xfrm>
            <a:off x="457200" y="4038600"/>
            <a:ext cx="65181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pPr algn="l" rtl="0"/>
            <a:r>
              <a:rPr lang="en-US" b="1" dirty="0">
                <a:solidFill>
                  <a:srgbClr val="FFFF00"/>
                </a:solidFill>
              </a:rPr>
              <a:t>1. Take the DFA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that accepts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aphicFrame>
        <p:nvGraphicFramePr>
          <p:cNvPr id="1536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8781019"/>
              </p:ext>
            </p:extLst>
          </p:nvPr>
        </p:nvGraphicFramePr>
        <p:xfrm>
          <a:off x="6732488" y="4114800"/>
          <a:ext cx="431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Equation" r:id="rId3" imgW="431640" imgH="571320" progId="Equation.3">
                  <p:embed/>
                </p:oleObj>
              </mc:Choice>
              <mc:Fallback>
                <p:oleObj name="Equation" r:id="rId3" imgW="43164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488" y="4114800"/>
                        <a:ext cx="4318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1" name="Rectangle 32"/>
          <p:cNvSpPr>
            <a:spLocks noChangeArrowheads="1"/>
          </p:cNvSpPr>
          <p:nvPr/>
        </p:nvSpPr>
        <p:spPr bwMode="auto">
          <a:xfrm>
            <a:off x="838200" y="1752600"/>
            <a:ext cx="2590800" cy="1447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5372" name="Oval 33"/>
          <p:cNvSpPr>
            <a:spLocks noChangeArrowheads="1"/>
          </p:cNvSpPr>
          <p:nvPr/>
        </p:nvSpPr>
        <p:spPr bwMode="auto">
          <a:xfrm>
            <a:off x="1066800" y="2286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5373" name="Oval 34"/>
          <p:cNvSpPr>
            <a:spLocks noChangeArrowheads="1"/>
          </p:cNvSpPr>
          <p:nvPr/>
        </p:nvSpPr>
        <p:spPr bwMode="auto">
          <a:xfrm>
            <a:off x="2743200" y="2286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5374" name="Oval 35"/>
          <p:cNvSpPr>
            <a:spLocks noChangeArrowheads="1"/>
          </p:cNvSpPr>
          <p:nvPr/>
        </p:nvSpPr>
        <p:spPr bwMode="auto">
          <a:xfrm>
            <a:off x="26670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5375" name="Line 36"/>
          <p:cNvSpPr>
            <a:spLocks noChangeShapeType="1"/>
          </p:cNvSpPr>
          <p:nvPr/>
        </p:nvSpPr>
        <p:spPr bwMode="auto">
          <a:xfrm>
            <a:off x="457200" y="243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5376" name="Freeform 37"/>
          <p:cNvSpPr>
            <a:spLocks/>
          </p:cNvSpPr>
          <p:nvPr/>
        </p:nvSpPr>
        <p:spPr bwMode="auto">
          <a:xfrm>
            <a:off x="1447800" y="2070100"/>
            <a:ext cx="1295400" cy="596900"/>
          </a:xfrm>
          <a:custGeom>
            <a:avLst/>
            <a:gdLst>
              <a:gd name="T0" fmla="*/ 0 w 816"/>
              <a:gd name="T1" fmla="*/ 232 h 376"/>
              <a:gd name="T2" fmla="*/ 96 w 816"/>
              <a:gd name="T3" fmla="*/ 88 h 376"/>
              <a:gd name="T4" fmla="*/ 192 w 816"/>
              <a:gd name="T5" fmla="*/ 328 h 376"/>
              <a:gd name="T6" fmla="*/ 384 w 816"/>
              <a:gd name="T7" fmla="*/ 40 h 376"/>
              <a:gd name="T8" fmla="*/ 480 w 816"/>
              <a:gd name="T9" fmla="*/ 376 h 376"/>
              <a:gd name="T10" fmla="*/ 672 w 816"/>
              <a:gd name="T11" fmla="*/ 40 h 376"/>
              <a:gd name="T12" fmla="*/ 816 w 816"/>
              <a:gd name="T13" fmla="*/ 136 h 3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376"/>
              <a:gd name="T23" fmla="*/ 816 w 816"/>
              <a:gd name="T24" fmla="*/ 376 h 3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376">
                <a:moveTo>
                  <a:pt x="0" y="232"/>
                </a:moveTo>
                <a:cubicBezTo>
                  <a:pt x="32" y="152"/>
                  <a:pt x="64" y="72"/>
                  <a:pt x="96" y="88"/>
                </a:cubicBezTo>
                <a:cubicBezTo>
                  <a:pt x="128" y="104"/>
                  <a:pt x="144" y="336"/>
                  <a:pt x="192" y="328"/>
                </a:cubicBezTo>
                <a:cubicBezTo>
                  <a:pt x="240" y="320"/>
                  <a:pt x="336" y="32"/>
                  <a:pt x="384" y="40"/>
                </a:cubicBezTo>
                <a:cubicBezTo>
                  <a:pt x="432" y="48"/>
                  <a:pt x="432" y="376"/>
                  <a:pt x="480" y="376"/>
                </a:cubicBezTo>
                <a:cubicBezTo>
                  <a:pt x="528" y="376"/>
                  <a:pt x="616" y="80"/>
                  <a:pt x="672" y="40"/>
                </a:cubicBezTo>
                <a:cubicBezTo>
                  <a:pt x="728" y="0"/>
                  <a:pt x="772" y="68"/>
                  <a:pt x="816" y="1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15363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777028"/>
              </p:ext>
            </p:extLst>
          </p:nvPr>
        </p:nvGraphicFramePr>
        <p:xfrm>
          <a:off x="1949450" y="1052736"/>
          <a:ext cx="6461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Equation" r:id="rId5" imgW="647640" imgH="571320" progId="Equation.3">
                  <p:embed/>
                </p:oleObj>
              </mc:Choice>
              <mc:Fallback>
                <p:oleObj name="Equation" r:id="rId5" imgW="647640" imgH="57132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9450" y="1052736"/>
                        <a:ext cx="6461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425490"/>
              </p:ext>
            </p:extLst>
          </p:nvPr>
        </p:nvGraphicFramePr>
        <p:xfrm>
          <a:off x="685800" y="1124744"/>
          <a:ext cx="431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4" name="Equation" r:id="rId7" imgW="431640" imgH="571320" progId="Equation.3">
                  <p:embed/>
                </p:oleObj>
              </mc:Choice>
              <mc:Fallback>
                <p:oleObj name="Equation" r:id="rId7" imgW="43164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124744"/>
                        <a:ext cx="4318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7" name="Rectangle 40"/>
          <p:cNvSpPr>
            <a:spLocks noChangeArrowheads="1"/>
          </p:cNvSpPr>
          <p:nvPr/>
        </p:nvSpPr>
        <p:spPr bwMode="auto">
          <a:xfrm>
            <a:off x="5562600" y="1752600"/>
            <a:ext cx="2590800" cy="1447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5378" name="Oval 41"/>
          <p:cNvSpPr>
            <a:spLocks noChangeArrowheads="1"/>
          </p:cNvSpPr>
          <p:nvPr/>
        </p:nvSpPr>
        <p:spPr bwMode="auto">
          <a:xfrm>
            <a:off x="5791200" y="2286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5379" name="Oval 42"/>
          <p:cNvSpPr>
            <a:spLocks noChangeArrowheads="1"/>
          </p:cNvSpPr>
          <p:nvPr/>
        </p:nvSpPr>
        <p:spPr bwMode="auto">
          <a:xfrm>
            <a:off x="7467600" y="2286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5380" name="Line 44"/>
          <p:cNvSpPr>
            <a:spLocks noChangeShapeType="1"/>
          </p:cNvSpPr>
          <p:nvPr/>
        </p:nvSpPr>
        <p:spPr bwMode="auto">
          <a:xfrm>
            <a:off x="5105400" y="243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5381" name="Freeform 45"/>
          <p:cNvSpPr>
            <a:spLocks/>
          </p:cNvSpPr>
          <p:nvPr/>
        </p:nvSpPr>
        <p:spPr bwMode="auto">
          <a:xfrm>
            <a:off x="6248400" y="2133600"/>
            <a:ext cx="1295400" cy="520700"/>
          </a:xfrm>
          <a:custGeom>
            <a:avLst/>
            <a:gdLst>
              <a:gd name="T0" fmla="*/ 0 w 816"/>
              <a:gd name="T1" fmla="*/ 232 h 376"/>
              <a:gd name="T2" fmla="*/ 96 w 816"/>
              <a:gd name="T3" fmla="*/ 88 h 376"/>
              <a:gd name="T4" fmla="*/ 192 w 816"/>
              <a:gd name="T5" fmla="*/ 328 h 376"/>
              <a:gd name="T6" fmla="*/ 384 w 816"/>
              <a:gd name="T7" fmla="*/ 40 h 376"/>
              <a:gd name="T8" fmla="*/ 480 w 816"/>
              <a:gd name="T9" fmla="*/ 376 h 376"/>
              <a:gd name="T10" fmla="*/ 672 w 816"/>
              <a:gd name="T11" fmla="*/ 40 h 376"/>
              <a:gd name="T12" fmla="*/ 816 w 816"/>
              <a:gd name="T13" fmla="*/ 136 h 3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376"/>
              <a:gd name="T23" fmla="*/ 816 w 816"/>
              <a:gd name="T24" fmla="*/ 376 h 3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376">
                <a:moveTo>
                  <a:pt x="0" y="232"/>
                </a:moveTo>
                <a:cubicBezTo>
                  <a:pt x="32" y="152"/>
                  <a:pt x="64" y="72"/>
                  <a:pt x="96" y="88"/>
                </a:cubicBezTo>
                <a:cubicBezTo>
                  <a:pt x="128" y="104"/>
                  <a:pt x="144" y="336"/>
                  <a:pt x="192" y="328"/>
                </a:cubicBezTo>
                <a:cubicBezTo>
                  <a:pt x="240" y="320"/>
                  <a:pt x="336" y="32"/>
                  <a:pt x="384" y="40"/>
                </a:cubicBezTo>
                <a:cubicBezTo>
                  <a:pt x="432" y="48"/>
                  <a:pt x="432" y="376"/>
                  <a:pt x="480" y="376"/>
                </a:cubicBezTo>
                <a:cubicBezTo>
                  <a:pt x="528" y="376"/>
                  <a:pt x="616" y="80"/>
                  <a:pt x="672" y="40"/>
                </a:cubicBezTo>
                <a:cubicBezTo>
                  <a:pt x="728" y="0"/>
                  <a:pt x="772" y="68"/>
                  <a:pt x="816" y="1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15365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861541"/>
              </p:ext>
            </p:extLst>
          </p:nvPr>
        </p:nvGraphicFramePr>
        <p:xfrm>
          <a:off x="6705600" y="908720"/>
          <a:ext cx="7477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5" name="Equation" r:id="rId8" imgW="749160" imgH="761760" progId="Equation.3">
                  <p:embed/>
                </p:oleObj>
              </mc:Choice>
              <mc:Fallback>
                <p:oleObj name="Equation" r:id="rId8" imgW="749160" imgH="76176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908720"/>
                        <a:ext cx="7477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985778"/>
              </p:ext>
            </p:extLst>
          </p:nvPr>
        </p:nvGraphicFramePr>
        <p:xfrm>
          <a:off x="5384800" y="1124744"/>
          <a:ext cx="482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6" name="Equation" r:id="rId10" imgW="482400" imgH="596880" progId="Equation.3">
                  <p:embed/>
                </p:oleObj>
              </mc:Choice>
              <mc:Fallback>
                <p:oleObj name="Equation" r:id="rId10" imgW="48240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00" y="1124744"/>
                        <a:ext cx="4826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2" name="Text Box 48"/>
          <p:cNvSpPr txBox="1">
            <a:spLocks noChangeArrowheads="1"/>
          </p:cNvSpPr>
          <p:nvPr/>
        </p:nvSpPr>
        <p:spPr bwMode="auto">
          <a:xfrm>
            <a:off x="517525" y="5130800"/>
            <a:ext cx="75825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pPr algn="l" rtl="0"/>
            <a:r>
              <a:rPr lang="en-US" b="1" dirty="0">
                <a:solidFill>
                  <a:srgbClr val="FFFF00"/>
                </a:solidFill>
              </a:rPr>
              <a:t>2. Make accepting states non-final, 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    and vice-versa</a:t>
            </a:r>
          </a:p>
        </p:txBody>
      </p:sp>
      <p:sp>
        <p:nvSpPr>
          <p:cNvPr id="15383" name="Oval 49"/>
          <p:cNvSpPr>
            <a:spLocks noChangeArrowheads="1"/>
          </p:cNvSpPr>
          <p:nvPr/>
        </p:nvSpPr>
        <p:spPr bwMode="auto">
          <a:xfrm>
            <a:off x="57150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470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381000" y="2286000"/>
          <a:ext cx="20955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0" name="Equation" r:id="rId3" imgW="2095200" imgH="723600" progId="Equation.3">
                  <p:embed/>
                </p:oleObj>
              </mc:Choice>
              <mc:Fallback>
                <p:oleObj name="Equation" r:id="rId3" imgW="209520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0"/>
                        <a:ext cx="20955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0" name="Rectangle 4"/>
          <p:cNvSpPr>
            <a:spLocks noChangeArrowheads="1"/>
          </p:cNvSpPr>
          <p:nvPr/>
        </p:nvSpPr>
        <p:spPr bwMode="auto">
          <a:xfrm>
            <a:off x="3962400" y="1600200"/>
            <a:ext cx="3505200" cy="167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6401" name="Oval 5"/>
          <p:cNvSpPr>
            <a:spLocks noChangeArrowheads="1"/>
          </p:cNvSpPr>
          <p:nvPr/>
        </p:nvSpPr>
        <p:spPr bwMode="auto">
          <a:xfrm>
            <a:off x="4343400" y="2590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6402" name="Oval 6"/>
          <p:cNvSpPr>
            <a:spLocks noChangeArrowheads="1"/>
          </p:cNvSpPr>
          <p:nvPr/>
        </p:nvSpPr>
        <p:spPr bwMode="auto">
          <a:xfrm>
            <a:off x="5410200" y="2590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6403" name="Line 7"/>
          <p:cNvSpPr>
            <a:spLocks noChangeShapeType="1"/>
          </p:cNvSpPr>
          <p:nvPr/>
        </p:nvSpPr>
        <p:spPr bwMode="auto">
          <a:xfrm>
            <a:off x="4724400" y="2743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6404" name="Freeform 8"/>
          <p:cNvSpPr>
            <a:spLocks/>
          </p:cNvSpPr>
          <p:nvPr/>
        </p:nvSpPr>
        <p:spPr bwMode="auto">
          <a:xfrm>
            <a:off x="4254500" y="1968500"/>
            <a:ext cx="482600" cy="622300"/>
          </a:xfrm>
          <a:custGeom>
            <a:avLst/>
            <a:gdLst>
              <a:gd name="T0" fmla="*/ 104 w 304"/>
              <a:gd name="T1" fmla="*/ 392 h 392"/>
              <a:gd name="T2" fmla="*/ 8 w 304"/>
              <a:gd name="T3" fmla="*/ 152 h 392"/>
              <a:gd name="T4" fmla="*/ 152 w 304"/>
              <a:gd name="T5" fmla="*/ 8 h 392"/>
              <a:gd name="T6" fmla="*/ 296 w 304"/>
              <a:gd name="T7" fmla="*/ 104 h 392"/>
              <a:gd name="T8" fmla="*/ 200 w 304"/>
              <a:gd name="T9" fmla="*/ 392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4"/>
              <a:gd name="T16" fmla="*/ 0 h 392"/>
              <a:gd name="T17" fmla="*/ 304 w 304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4" h="392">
                <a:moveTo>
                  <a:pt x="104" y="392"/>
                </a:moveTo>
                <a:cubicBezTo>
                  <a:pt x="52" y="304"/>
                  <a:pt x="0" y="216"/>
                  <a:pt x="8" y="152"/>
                </a:cubicBezTo>
                <a:cubicBezTo>
                  <a:pt x="16" y="88"/>
                  <a:pt x="104" y="16"/>
                  <a:pt x="152" y="8"/>
                </a:cubicBezTo>
                <a:cubicBezTo>
                  <a:pt x="200" y="0"/>
                  <a:pt x="288" y="40"/>
                  <a:pt x="296" y="104"/>
                </a:cubicBezTo>
                <a:cubicBezTo>
                  <a:pt x="304" y="168"/>
                  <a:pt x="252" y="280"/>
                  <a:pt x="200" y="3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6405" name="Line 9"/>
          <p:cNvSpPr>
            <a:spLocks noChangeShapeType="1"/>
          </p:cNvSpPr>
          <p:nvPr/>
        </p:nvSpPr>
        <p:spPr bwMode="auto">
          <a:xfrm>
            <a:off x="3429000" y="2743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6406" name="Oval 10"/>
          <p:cNvSpPr>
            <a:spLocks noChangeArrowheads="1"/>
          </p:cNvSpPr>
          <p:nvPr/>
        </p:nvSpPr>
        <p:spPr bwMode="auto">
          <a:xfrm>
            <a:off x="5334000" y="2514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16387" name="Object 11"/>
          <p:cNvGraphicFramePr>
            <a:graphicFrameLocks noChangeAspect="1"/>
          </p:cNvGraphicFramePr>
          <p:nvPr/>
        </p:nvGraphicFramePr>
        <p:xfrm>
          <a:off x="4114800" y="17526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1" name="Equation" r:id="rId5" imgW="266400" imgH="279360" progId="Equation.3">
                  <p:embed/>
                </p:oleObj>
              </mc:Choice>
              <mc:Fallback>
                <p:oleObj name="Equation" r:id="rId5" imgW="266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7526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080400"/>
              </p:ext>
            </p:extLst>
          </p:nvPr>
        </p:nvGraphicFramePr>
        <p:xfrm>
          <a:off x="4876800" y="2276872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2" name="Equation" r:id="rId7" imgW="253800" imgH="393480" progId="Equation.3">
                  <p:embed/>
                </p:oleObj>
              </mc:Choice>
              <mc:Fallback>
                <p:oleObj name="Equation" r:id="rId7" imgW="253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276872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13"/>
          <p:cNvGraphicFramePr>
            <a:graphicFrameLocks noChangeAspect="1"/>
          </p:cNvGraphicFramePr>
          <p:nvPr/>
        </p:nvGraphicFramePr>
        <p:xfrm>
          <a:off x="6858000" y="990600"/>
          <a:ext cx="6461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3" name="Equation" r:id="rId9" imgW="647640" imgH="571320" progId="Equation.3">
                  <p:embed/>
                </p:oleObj>
              </mc:Choice>
              <mc:Fallback>
                <p:oleObj name="Equation" r:id="rId9" imgW="64764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990600"/>
                        <a:ext cx="6461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7" name="Oval 14"/>
          <p:cNvSpPr>
            <a:spLocks noChangeArrowheads="1"/>
          </p:cNvSpPr>
          <p:nvPr/>
        </p:nvSpPr>
        <p:spPr bwMode="auto">
          <a:xfrm>
            <a:off x="6629400" y="2590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6408" name="Line 15"/>
          <p:cNvSpPr>
            <a:spLocks noChangeShapeType="1"/>
          </p:cNvSpPr>
          <p:nvPr/>
        </p:nvSpPr>
        <p:spPr bwMode="auto">
          <a:xfrm>
            <a:off x="5867400" y="2743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1639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948533"/>
              </p:ext>
            </p:extLst>
          </p:nvPr>
        </p:nvGraphicFramePr>
        <p:xfrm>
          <a:off x="5868144" y="2276872"/>
          <a:ext cx="60801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4" name="Equation" r:id="rId11" imgW="711000" imgH="507960" progId="Equation.3">
                  <p:embed/>
                </p:oleObj>
              </mc:Choice>
              <mc:Fallback>
                <p:oleObj name="Equation" r:id="rId11" imgW="7110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2276872"/>
                        <a:ext cx="608013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9" name="Freeform 17"/>
          <p:cNvSpPr>
            <a:spLocks/>
          </p:cNvSpPr>
          <p:nvPr/>
        </p:nvSpPr>
        <p:spPr bwMode="auto">
          <a:xfrm>
            <a:off x="6553200" y="1981200"/>
            <a:ext cx="482600" cy="622300"/>
          </a:xfrm>
          <a:custGeom>
            <a:avLst/>
            <a:gdLst>
              <a:gd name="T0" fmla="*/ 104 w 304"/>
              <a:gd name="T1" fmla="*/ 392 h 392"/>
              <a:gd name="T2" fmla="*/ 8 w 304"/>
              <a:gd name="T3" fmla="*/ 152 h 392"/>
              <a:gd name="T4" fmla="*/ 152 w 304"/>
              <a:gd name="T5" fmla="*/ 8 h 392"/>
              <a:gd name="T6" fmla="*/ 296 w 304"/>
              <a:gd name="T7" fmla="*/ 104 h 392"/>
              <a:gd name="T8" fmla="*/ 200 w 304"/>
              <a:gd name="T9" fmla="*/ 392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4"/>
              <a:gd name="T16" fmla="*/ 0 h 392"/>
              <a:gd name="T17" fmla="*/ 304 w 304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4" h="392">
                <a:moveTo>
                  <a:pt x="104" y="392"/>
                </a:moveTo>
                <a:cubicBezTo>
                  <a:pt x="52" y="304"/>
                  <a:pt x="0" y="216"/>
                  <a:pt x="8" y="152"/>
                </a:cubicBezTo>
                <a:cubicBezTo>
                  <a:pt x="16" y="88"/>
                  <a:pt x="104" y="16"/>
                  <a:pt x="152" y="8"/>
                </a:cubicBezTo>
                <a:cubicBezTo>
                  <a:pt x="200" y="0"/>
                  <a:pt x="288" y="40"/>
                  <a:pt x="296" y="104"/>
                </a:cubicBezTo>
                <a:cubicBezTo>
                  <a:pt x="304" y="168"/>
                  <a:pt x="252" y="280"/>
                  <a:pt x="200" y="3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16391" name="Object 18"/>
          <p:cNvGraphicFramePr>
            <a:graphicFrameLocks noChangeAspect="1"/>
          </p:cNvGraphicFramePr>
          <p:nvPr/>
        </p:nvGraphicFramePr>
        <p:xfrm>
          <a:off x="6553200" y="1600200"/>
          <a:ext cx="60801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5" name="Equation" r:id="rId13" imgW="711000" imgH="507960" progId="Equation.3">
                  <p:embed/>
                </p:oleObj>
              </mc:Choice>
              <mc:Fallback>
                <p:oleObj name="Equation" r:id="rId13" imgW="7110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600200"/>
                        <a:ext cx="608013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21"/>
          <p:cNvGraphicFramePr>
            <a:graphicFrameLocks noChangeAspect="1"/>
          </p:cNvGraphicFramePr>
          <p:nvPr/>
        </p:nvGraphicFramePr>
        <p:xfrm>
          <a:off x="228600" y="4648200"/>
          <a:ext cx="35052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6" name="Equation" r:id="rId14" imgW="3809880" imgH="723600" progId="Equation.3">
                  <p:embed/>
                </p:oleObj>
              </mc:Choice>
              <mc:Fallback>
                <p:oleObj name="Equation" r:id="rId14" imgW="380988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648200"/>
                        <a:ext cx="35052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0" name="Rectangle 22"/>
          <p:cNvSpPr>
            <a:spLocks noChangeArrowheads="1"/>
          </p:cNvSpPr>
          <p:nvPr/>
        </p:nvSpPr>
        <p:spPr bwMode="auto">
          <a:xfrm>
            <a:off x="4038600" y="4572000"/>
            <a:ext cx="3505200" cy="1752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6411" name="Oval 23"/>
          <p:cNvSpPr>
            <a:spLocks noChangeArrowheads="1"/>
          </p:cNvSpPr>
          <p:nvPr/>
        </p:nvSpPr>
        <p:spPr bwMode="auto">
          <a:xfrm>
            <a:off x="4419600" y="5638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6412" name="Oval 24"/>
          <p:cNvSpPr>
            <a:spLocks noChangeArrowheads="1"/>
          </p:cNvSpPr>
          <p:nvPr/>
        </p:nvSpPr>
        <p:spPr bwMode="auto">
          <a:xfrm>
            <a:off x="5486400" y="5638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6413" name="Line 25"/>
          <p:cNvSpPr>
            <a:spLocks noChangeShapeType="1"/>
          </p:cNvSpPr>
          <p:nvPr/>
        </p:nvSpPr>
        <p:spPr bwMode="auto">
          <a:xfrm>
            <a:off x="4876800" y="579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6414" name="Freeform 26"/>
          <p:cNvSpPr>
            <a:spLocks/>
          </p:cNvSpPr>
          <p:nvPr/>
        </p:nvSpPr>
        <p:spPr bwMode="auto">
          <a:xfrm>
            <a:off x="4343400" y="4953000"/>
            <a:ext cx="482600" cy="622300"/>
          </a:xfrm>
          <a:custGeom>
            <a:avLst/>
            <a:gdLst>
              <a:gd name="T0" fmla="*/ 104 w 304"/>
              <a:gd name="T1" fmla="*/ 392 h 392"/>
              <a:gd name="T2" fmla="*/ 8 w 304"/>
              <a:gd name="T3" fmla="*/ 152 h 392"/>
              <a:gd name="T4" fmla="*/ 152 w 304"/>
              <a:gd name="T5" fmla="*/ 8 h 392"/>
              <a:gd name="T6" fmla="*/ 296 w 304"/>
              <a:gd name="T7" fmla="*/ 104 h 392"/>
              <a:gd name="T8" fmla="*/ 200 w 304"/>
              <a:gd name="T9" fmla="*/ 392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4"/>
              <a:gd name="T16" fmla="*/ 0 h 392"/>
              <a:gd name="T17" fmla="*/ 304 w 304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4" h="392">
                <a:moveTo>
                  <a:pt x="104" y="392"/>
                </a:moveTo>
                <a:cubicBezTo>
                  <a:pt x="52" y="304"/>
                  <a:pt x="0" y="216"/>
                  <a:pt x="8" y="152"/>
                </a:cubicBezTo>
                <a:cubicBezTo>
                  <a:pt x="16" y="88"/>
                  <a:pt x="104" y="16"/>
                  <a:pt x="152" y="8"/>
                </a:cubicBezTo>
                <a:cubicBezTo>
                  <a:pt x="200" y="0"/>
                  <a:pt x="288" y="40"/>
                  <a:pt x="296" y="104"/>
                </a:cubicBezTo>
                <a:cubicBezTo>
                  <a:pt x="304" y="168"/>
                  <a:pt x="252" y="280"/>
                  <a:pt x="200" y="3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6415" name="Line 27"/>
          <p:cNvSpPr>
            <a:spLocks noChangeShapeType="1"/>
          </p:cNvSpPr>
          <p:nvPr/>
        </p:nvSpPr>
        <p:spPr bwMode="auto">
          <a:xfrm>
            <a:off x="3429000" y="5791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6416" name="Oval 28"/>
          <p:cNvSpPr>
            <a:spLocks noChangeArrowheads="1"/>
          </p:cNvSpPr>
          <p:nvPr/>
        </p:nvSpPr>
        <p:spPr bwMode="auto">
          <a:xfrm>
            <a:off x="4343400" y="5562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16393" name="Object 29"/>
          <p:cNvGraphicFramePr>
            <a:graphicFrameLocks noChangeAspect="1"/>
          </p:cNvGraphicFramePr>
          <p:nvPr/>
        </p:nvGraphicFramePr>
        <p:xfrm>
          <a:off x="4191000" y="47244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7" name="Equation" r:id="rId16" imgW="266400" imgH="279360" progId="Equation.3">
                  <p:embed/>
                </p:oleObj>
              </mc:Choice>
              <mc:Fallback>
                <p:oleObj name="Equation" r:id="rId16" imgW="266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7244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633039"/>
              </p:ext>
            </p:extLst>
          </p:nvPr>
        </p:nvGraphicFramePr>
        <p:xfrm>
          <a:off x="5029200" y="5301208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8" name="Equation" r:id="rId17" imgW="253800" imgH="393480" progId="Equation.3">
                  <p:embed/>
                </p:oleObj>
              </mc:Choice>
              <mc:Fallback>
                <p:oleObj name="Equation" r:id="rId17" imgW="253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301208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099736"/>
              </p:ext>
            </p:extLst>
          </p:nvPr>
        </p:nvGraphicFramePr>
        <p:xfrm>
          <a:off x="6858000" y="3645024"/>
          <a:ext cx="7477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9" name="Equation" r:id="rId18" imgW="749160" imgH="761760" progId="Equation.3">
                  <p:embed/>
                </p:oleObj>
              </mc:Choice>
              <mc:Fallback>
                <p:oleObj name="Equation" r:id="rId18" imgW="74916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645024"/>
                        <a:ext cx="7477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7" name="Oval 32"/>
          <p:cNvSpPr>
            <a:spLocks noChangeArrowheads="1"/>
          </p:cNvSpPr>
          <p:nvPr/>
        </p:nvSpPr>
        <p:spPr bwMode="auto">
          <a:xfrm>
            <a:off x="6705600" y="5638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6418" name="Line 33"/>
          <p:cNvSpPr>
            <a:spLocks noChangeShapeType="1"/>
          </p:cNvSpPr>
          <p:nvPr/>
        </p:nvSpPr>
        <p:spPr bwMode="auto">
          <a:xfrm>
            <a:off x="5867400" y="5791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16396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3804"/>
              </p:ext>
            </p:extLst>
          </p:nvPr>
        </p:nvGraphicFramePr>
        <p:xfrm>
          <a:off x="5943600" y="5301208"/>
          <a:ext cx="60801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0" name="Equation" r:id="rId20" imgW="711000" imgH="507960" progId="Equation.3">
                  <p:embed/>
                </p:oleObj>
              </mc:Choice>
              <mc:Fallback>
                <p:oleObj name="Equation" r:id="rId20" imgW="7110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301208"/>
                        <a:ext cx="608013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9" name="Freeform 35"/>
          <p:cNvSpPr>
            <a:spLocks/>
          </p:cNvSpPr>
          <p:nvPr/>
        </p:nvSpPr>
        <p:spPr bwMode="auto">
          <a:xfrm>
            <a:off x="6629400" y="4953000"/>
            <a:ext cx="482600" cy="622300"/>
          </a:xfrm>
          <a:custGeom>
            <a:avLst/>
            <a:gdLst>
              <a:gd name="T0" fmla="*/ 104 w 304"/>
              <a:gd name="T1" fmla="*/ 392 h 392"/>
              <a:gd name="T2" fmla="*/ 8 w 304"/>
              <a:gd name="T3" fmla="*/ 152 h 392"/>
              <a:gd name="T4" fmla="*/ 152 w 304"/>
              <a:gd name="T5" fmla="*/ 8 h 392"/>
              <a:gd name="T6" fmla="*/ 296 w 304"/>
              <a:gd name="T7" fmla="*/ 104 h 392"/>
              <a:gd name="T8" fmla="*/ 200 w 304"/>
              <a:gd name="T9" fmla="*/ 392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4"/>
              <a:gd name="T16" fmla="*/ 0 h 392"/>
              <a:gd name="T17" fmla="*/ 304 w 304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4" h="392">
                <a:moveTo>
                  <a:pt x="104" y="392"/>
                </a:moveTo>
                <a:cubicBezTo>
                  <a:pt x="52" y="304"/>
                  <a:pt x="0" y="216"/>
                  <a:pt x="8" y="152"/>
                </a:cubicBezTo>
                <a:cubicBezTo>
                  <a:pt x="16" y="88"/>
                  <a:pt x="104" y="16"/>
                  <a:pt x="152" y="8"/>
                </a:cubicBezTo>
                <a:cubicBezTo>
                  <a:pt x="200" y="0"/>
                  <a:pt x="288" y="40"/>
                  <a:pt x="296" y="104"/>
                </a:cubicBezTo>
                <a:cubicBezTo>
                  <a:pt x="304" y="168"/>
                  <a:pt x="252" y="280"/>
                  <a:pt x="200" y="3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16397" name="Object 36"/>
          <p:cNvGraphicFramePr>
            <a:graphicFrameLocks noChangeAspect="1"/>
          </p:cNvGraphicFramePr>
          <p:nvPr/>
        </p:nvGraphicFramePr>
        <p:xfrm>
          <a:off x="6629400" y="4572000"/>
          <a:ext cx="60801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1" name="Equation" r:id="rId21" imgW="711000" imgH="507960" progId="Equation.3">
                  <p:embed/>
                </p:oleObj>
              </mc:Choice>
              <mc:Fallback>
                <p:oleObj name="Equation" r:id="rId21" imgW="7110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572000"/>
                        <a:ext cx="608013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20" name="Oval 37"/>
          <p:cNvSpPr>
            <a:spLocks noChangeArrowheads="1"/>
          </p:cNvSpPr>
          <p:nvPr/>
        </p:nvSpPr>
        <p:spPr bwMode="auto">
          <a:xfrm>
            <a:off x="6629400" y="5562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6421" name="Text Box 38"/>
          <p:cNvSpPr txBox="1">
            <a:spLocks noChangeArrowheads="1"/>
          </p:cNvSpPr>
          <p:nvPr/>
        </p:nvSpPr>
        <p:spPr bwMode="auto">
          <a:xfrm>
            <a:off x="3238325" y="152400"/>
            <a:ext cx="1790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 dirty="0">
                <a:solidFill>
                  <a:srgbClr val="FFFF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05857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Intersection</a:t>
            </a:r>
          </a:p>
        </p:txBody>
      </p:sp>
      <p:graphicFrame>
        <p:nvGraphicFramePr>
          <p:cNvPr id="17410" name="Object 0"/>
          <p:cNvGraphicFramePr>
            <a:graphicFrameLocks noChangeAspect="1"/>
          </p:cNvGraphicFramePr>
          <p:nvPr/>
        </p:nvGraphicFramePr>
        <p:xfrm>
          <a:off x="368300" y="1879600"/>
          <a:ext cx="4302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6" name="Equation" r:id="rId3" imgW="431640" imgH="571320" progId="Equation.3">
                  <p:embed/>
                </p:oleObj>
              </mc:Choice>
              <mc:Fallback>
                <p:oleObj name="Equation" r:id="rId3" imgW="43164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1879600"/>
                        <a:ext cx="4302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Text Box 42"/>
          <p:cNvSpPr txBox="1">
            <a:spLocks noChangeArrowheads="1"/>
          </p:cNvSpPr>
          <p:nvPr/>
        </p:nvSpPr>
        <p:spPr bwMode="auto">
          <a:xfrm>
            <a:off x="1030572" y="1828800"/>
            <a:ext cx="15792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 dirty="0">
                <a:solidFill>
                  <a:srgbClr val="FFFF00"/>
                </a:solidFill>
              </a:rPr>
              <a:t>regular</a:t>
            </a:r>
          </a:p>
        </p:txBody>
      </p:sp>
      <p:graphicFrame>
        <p:nvGraphicFramePr>
          <p:cNvPr id="17411" name="Object 1"/>
          <p:cNvGraphicFramePr>
            <a:graphicFrameLocks noChangeAspect="1"/>
          </p:cNvGraphicFramePr>
          <p:nvPr/>
        </p:nvGraphicFramePr>
        <p:xfrm>
          <a:off x="406400" y="3403600"/>
          <a:ext cx="508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Equation" r:id="rId5" imgW="507960" imgH="571320" progId="Equation.3">
                  <p:embed/>
                </p:oleObj>
              </mc:Choice>
              <mc:Fallback>
                <p:oleObj name="Equation" r:id="rId5" imgW="5079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3403600"/>
                        <a:ext cx="508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Text Box 44"/>
          <p:cNvSpPr txBox="1">
            <a:spLocks noChangeArrowheads="1"/>
          </p:cNvSpPr>
          <p:nvPr/>
        </p:nvSpPr>
        <p:spPr bwMode="auto">
          <a:xfrm>
            <a:off x="1030572" y="3352800"/>
            <a:ext cx="15792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 dirty="0">
                <a:solidFill>
                  <a:srgbClr val="FFFF00"/>
                </a:solidFill>
              </a:rPr>
              <a:t>regular</a:t>
            </a:r>
          </a:p>
        </p:txBody>
      </p:sp>
      <p:sp>
        <p:nvSpPr>
          <p:cNvPr id="17418" name="AutoShape 45"/>
          <p:cNvSpPr>
            <a:spLocks/>
          </p:cNvSpPr>
          <p:nvPr/>
        </p:nvSpPr>
        <p:spPr bwMode="auto">
          <a:xfrm>
            <a:off x="3200400" y="2057400"/>
            <a:ext cx="457200" cy="1828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ar-IQ"/>
          </a:p>
        </p:txBody>
      </p:sp>
      <p:sp>
        <p:nvSpPr>
          <p:cNvPr id="17419" name="AutoShape 46"/>
          <p:cNvSpPr>
            <a:spLocks noChangeArrowheads="1"/>
          </p:cNvSpPr>
          <p:nvPr/>
        </p:nvSpPr>
        <p:spPr bwMode="auto">
          <a:xfrm>
            <a:off x="4071938" y="2447925"/>
            <a:ext cx="2128837" cy="1077913"/>
          </a:xfrm>
          <a:prstGeom prst="rightArrow">
            <a:avLst>
              <a:gd name="adj1" fmla="val 50000"/>
              <a:gd name="adj2" fmla="val 49374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We show</a:t>
            </a:r>
          </a:p>
        </p:txBody>
      </p:sp>
      <p:graphicFrame>
        <p:nvGraphicFramePr>
          <p:cNvPr id="17412" name="Object 2"/>
          <p:cNvGraphicFramePr>
            <a:graphicFrameLocks noChangeAspect="1"/>
          </p:cNvGraphicFramePr>
          <p:nvPr/>
        </p:nvGraphicFramePr>
        <p:xfrm>
          <a:off x="6629400" y="2667000"/>
          <a:ext cx="1511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8" name="Equation" r:id="rId7" imgW="1511280" imgH="571320" progId="Equation.3">
                  <p:embed/>
                </p:oleObj>
              </mc:Choice>
              <mc:Fallback>
                <p:oleObj name="Equation" r:id="rId7" imgW="15112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667000"/>
                        <a:ext cx="15113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0" name="Text Box 48"/>
          <p:cNvSpPr txBox="1">
            <a:spLocks noChangeArrowheads="1"/>
          </p:cNvSpPr>
          <p:nvPr/>
        </p:nvSpPr>
        <p:spPr bwMode="auto">
          <a:xfrm>
            <a:off x="6669372" y="3505200"/>
            <a:ext cx="15792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 dirty="0">
                <a:solidFill>
                  <a:srgbClr val="FFFF00"/>
                </a:solidFill>
              </a:rPr>
              <a:t>regular</a:t>
            </a:r>
          </a:p>
        </p:txBody>
      </p:sp>
    </p:spTree>
    <p:extLst>
      <p:ext uri="{BB962C8B-B14F-4D97-AF65-F5344CB8AC3E}">
        <p14:creationId xmlns:p14="http://schemas.microsoft.com/office/powerpoint/2010/main" val="421177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Rectangle 2"/>
          <p:cNvSpPr/>
          <p:nvPr/>
        </p:nvSpPr>
        <p:spPr>
          <a:xfrm>
            <a:off x="323528" y="1628800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latin typeface="Arial Unicode MS" pitchFamily="34" charset="-128"/>
              </a:rPr>
              <a:t>A nondeterministic finite automata (NFA) allows transitions on a symbol from one state to possibly more than one other state.</a:t>
            </a:r>
            <a:endParaRPr lang="en-US" sz="2800" dirty="0">
              <a:latin typeface="Arial Unicode MS" pitchFamily="3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337" y="3717032"/>
            <a:ext cx="3977383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859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2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3330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/>
              <a:t>DeMorgan’s Law:</a:t>
            </a:r>
          </a:p>
        </p:txBody>
      </p:sp>
      <p:graphicFrame>
        <p:nvGraphicFramePr>
          <p:cNvPr id="18434" name="Object 0"/>
          <p:cNvGraphicFramePr>
            <a:graphicFrameLocks noChangeAspect="1"/>
          </p:cNvGraphicFramePr>
          <p:nvPr/>
        </p:nvGraphicFramePr>
        <p:xfrm>
          <a:off x="4114800" y="762000"/>
          <a:ext cx="3543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6" name="Equation" r:id="rId3" imgW="3543120" imgH="571320" progId="Equation.3">
                  <p:embed/>
                </p:oleObj>
              </mc:Choice>
              <mc:Fallback>
                <p:oleObj name="Equation" r:id="rId3" imgW="35431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762000"/>
                        <a:ext cx="35433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Line 5"/>
          <p:cNvSpPr>
            <a:spLocks noChangeShapeType="1"/>
          </p:cNvSpPr>
          <p:nvPr/>
        </p:nvSpPr>
        <p:spPr bwMode="auto">
          <a:xfrm>
            <a:off x="6172200" y="76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ar-IQ"/>
          </a:p>
        </p:txBody>
      </p:sp>
      <p:sp>
        <p:nvSpPr>
          <p:cNvPr id="18444" name="Line 6"/>
          <p:cNvSpPr>
            <a:spLocks noChangeShapeType="1"/>
          </p:cNvSpPr>
          <p:nvPr/>
        </p:nvSpPr>
        <p:spPr bwMode="auto">
          <a:xfrm>
            <a:off x="7162800" y="76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ar-IQ"/>
          </a:p>
        </p:txBody>
      </p:sp>
      <p:sp>
        <p:nvSpPr>
          <p:cNvPr id="18445" name="Line 7"/>
          <p:cNvSpPr>
            <a:spLocks noChangeShapeType="1"/>
          </p:cNvSpPr>
          <p:nvPr/>
        </p:nvSpPr>
        <p:spPr bwMode="auto">
          <a:xfrm>
            <a:off x="6172200" y="609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ar-IQ"/>
          </a:p>
        </p:txBody>
      </p:sp>
      <p:grpSp>
        <p:nvGrpSpPr>
          <p:cNvPr id="18446" name="Group 8"/>
          <p:cNvGrpSpPr>
            <a:grpSpLocks/>
          </p:cNvGrpSpPr>
          <p:nvPr/>
        </p:nvGrpSpPr>
        <p:grpSpPr bwMode="auto">
          <a:xfrm>
            <a:off x="2133600" y="1981200"/>
            <a:ext cx="4498975" cy="4408213"/>
            <a:chOff x="720" y="192"/>
            <a:chExt cx="3580" cy="3929"/>
          </a:xfrm>
        </p:grpSpPr>
        <p:graphicFrame>
          <p:nvGraphicFramePr>
            <p:cNvPr id="18435" name="Object 1"/>
            <p:cNvGraphicFramePr>
              <a:graphicFrameLocks noChangeAspect="1"/>
            </p:cNvGraphicFramePr>
            <p:nvPr/>
          </p:nvGraphicFramePr>
          <p:xfrm>
            <a:off x="1556" y="192"/>
            <a:ext cx="896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47" name="Equation" r:id="rId5" imgW="1422360" imgH="571320" progId="Equation.3">
                    <p:embed/>
                  </p:oleObj>
                </mc:Choice>
                <mc:Fallback>
                  <p:oleObj name="Equation" r:id="rId5" imgW="1422360" imgH="571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6" y="192"/>
                          <a:ext cx="896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7" name="Text Box 10"/>
            <p:cNvSpPr txBox="1">
              <a:spLocks noChangeArrowheads="1"/>
            </p:cNvSpPr>
            <p:nvPr/>
          </p:nvSpPr>
          <p:spPr bwMode="auto">
            <a:xfrm>
              <a:off x="3043" y="192"/>
              <a:ext cx="1257" cy="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1pPr>
              <a:lvl2pPr marL="742950" indent="-28575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2pPr>
              <a:lvl3pPr marL="11430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3pPr>
              <a:lvl4pPr marL="16002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4pPr>
              <a:lvl5pPr marL="2057400" indent="-228600"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accent2"/>
                  </a:solidFill>
                  <a:latin typeface="Comic Sans MS" pitchFamily="66" charset="0"/>
                </a:defRPr>
              </a:lvl9pPr>
            </a:lstStyle>
            <a:p>
              <a:r>
                <a:rPr lang="en-US" b="1" dirty="0">
                  <a:solidFill>
                    <a:srgbClr val="FFFF00"/>
                  </a:solidFill>
                </a:rPr>
                <a:t>regular</a:t>
              </a:r>
            </a:p>
          </p:txBody>
        </p:sp>
        <p:grpSp>
          <p:nvGrpSpPr>
            <p:cNvPr id="18448" name="Group 11"/>
            <p:cNvGrpSpPr>
              <a:grpSpLocks/>
            </p:cNvGrpSpPr>
            <p:nvPr/>
          </p:nvGrpSpPr>
          <p:grpSpPr bwMode="auto">
            <a:xfrm>
              <a:off x="720" y="1008"/>
              <a:ext cx="3580" cy="571"/>
              <a:chOff x="720" y="1008"/>
              <a:chExt cx="3580" cy="571"/>
            </a:xfrm>
          </p:grpSpPr>
          <p:sp>
            <p:nvSpPr>
              <p:cNvPr id="18463" name="AutoShape 12"/>
              <p:cNvSpPr>
                <a:spLocks noChangeArrowheads="1"/>
              </p:cNvSpPr>
              <p:nvPr/>
            </p:nvSpPr>
            <p:spPr bwMode="auto">
              <a:xfrm>
                <a:off x="720" y="1104"/>
                <a:ext cx="615" cy="306"/>
              </a:xfrm>
              <a:prstGeom prst="rightArrow">
                <a:avLst>
                  <a:gd name="adj1" fmla="val 50000"/>
                  <a:gd name="adj2" fmla="val 5024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ar-IQ"/>
              </a:p>
            </p:txBody>
          </p:sp>
          <p:sp>
            <p:nvSpPr>
              <p:cNvPr id="18464" name="Line 13"/>
              <p:cNvSpPr>
                <a:spLocks noChangeShapeType="1"/>
              </p:cNvSpPr>
              <p:nvPr/>
            </p:nvSpPr>
            <p:spPr bwMode="auto">
              <a:xfrm>
                <a:off x="1536" y="100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ar-IQ"/>
              </a:p>
            </p:txBody>
          </p:sp>
          <p:sp>
            <p:nvSpPr>
              <p:cNvPr id="18465" name="Line 14"/>
              <p:cNvSpPr>
                <a:spLocks noChangeShapeType="1"/>
              </p:cNvSpPr>
              <p:nvPr/>
            </p:nvSpPr>
            <p:spPr bwMode="auto">
              <a:xfrm>
                <a:off x="2160" y="100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ar-IQ"/>
              </a:p>
            </p:txBody>
          </p:sp>
          <p:graphicFrame>
            <p:nvGraphicFramePr>
              <p:cNvPr id="18439" name="Object 5"/>
              <p:cNvGraphicFramePr>
                <a:graphicFrameLocks noChangeAspect="1"/>
              </p:cNvGraphicFramePr>
              <p:nvPr/>
            </p:nvGraphicFramePr>
            <p:xfrm>
              <a:off x="1536" y="1056"/>
              <a:ext cx="896" cy="3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4048" name="Equation" r:id="rId7" imgW="1422360" imgH="571320" progId="Equation.3">
                      <p:embed/>
                    </p:oleObj>
                  </mc:Choice>
                  <mc:Fallback>
                    <p:oleObj name="Equation" r:id="rId7" imgW="1422360" imgH="5713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36" y="1056"/>
                            <a:ext cx="896" cy="3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8466" name="Text Box 16"/>
              <p:cNvSpPr txBox="1">
                <a:spLocks noChangeArrowheads="1"/>
              </p:cNvSpPr>
              <p:nvPr/>
            </p:nvSpPr>
            <p:spPr bwMode="auto">
              <a:xfrm>
                <a:off x="3043" y="1058"/>
                <a:ext cx="1257" cy="5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1pPr>
                <a:lvl2pPr marL="742950" indent="-285750"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2pPr>
                <a:lvl3pPr marL="1143000" indent="-228600"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3pPr>
                <a:lvl4pPr marL="1600200" indent="-228600"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4pPr>
                <a:lvl5pPr marL="2057400" indent="-228600"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b="1" dirty="0">
                    <a:solidFill>
                      <a:srgbClr val="FFFF00"/>
                    </a:solidFill>
                  </a:rPr>
                  <a:t>regular</a:t>
                </a:r>
              </a:p>
            </p:txBody>
          </p:sp>
        </p:grpSp>
        <p:grpSp>
          <p:nvGrpSpPr>
            <p:cNvPr id="18449" name="Group 17"/>
            <p:cNvGrpSpPr>
              <a:grpSpLocks/>
            </p:cNvGrpSpPr>
            <p:nvPr/>
          </p:nvGrpSpPr>
          <p:grpSpPr bwMode="auto">
            <a:xfrm>
              <a:off x="720" y="1872"/>
              <a:ext cx="3580" cy="569"/>
              <a:chOff x="720" y="1872"/>
              <a:chExt cx="3580" cy="569"/>
            </a:xfrm>
          </p:grpSpPr>
          <p:graphicFrame>
            <p:nvGraphicFramePr>
              <p:cNvPr id="18438" name="Object 4"/>
              <p:cNvGraphicFramePr>
                <a:graphicFrameLocks noChangeAspect="1"/>
              </p:cNvGraphicFramePr>
              <p:nvPr/>
            </p:nvGraphicFramePr>
            <p:xfrm>
              <a:off x="1536" y="1920"/>
              <a:ext cx="952" cy="3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4049" name="Equation" r:id="rId9" imgW="1511280" imgH="571320" progId="Equation.3">
                      <p:embed/>
                    </p:oleObj>
                  </mc:Choice>
                  <mc:Fallback>
                    <p:oleObj name="Equation" r:id="rId9" imgW="1511280" imgH="5713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36" y="1920"/>
                            <a:ext cx="952" cy="3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8459" name="Line 19"/>
              <p:cNvSpPr>
                <a:spLocks noChangeShapeType="1"/>
              </p:cNvSpPr>
              <p:nvPr/>
            </p:nvSpPr>
            <p:spPr bwMode="auto">
              <a:xfrm>
                <a:off x="1536" y="1872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ar-IQ"/>
              </a:p>
            </p:txBody>
          </p:sp>
          <p:sp>
            <p:nvSpPr>
              <p:cNvPr id="18460" name="Line 20"/>
              <p:cNvSpPr>
                <a:spLocks noChangeShapeType="1"/>
              </p:cNvSpPr>
              <p:nvPr/>
            </p:nvSpPr>
            <p:spPr bwMode="auto">
              <a:xfrm>
                <a:off x="2160" y="1872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ar-IQ"/>
              </a:p>
            </p:txBody>
          </p:sp>
          <p:sp>
            <p:nvSpPr>
              <p:cNvPr id="18461" name="AutoShape 21"/>
              <p:cNvSpPr>
                <a:spLocks noChangeArrowheads="1"/>
              </p:cNvSpPr>
              <p:nvPr/>
            </p:nvSpPr>
            <p:spPr bwMode="auto">
              <a:xfrm>
                <a:off x="720" y="1920"/>
                <a:ext cx="615" cy="306"/>
              </a:xfrm>
              <a:prstGeom prst="rightArrow">
                <a:avLst>
                  <a:gd name="adj1" fmla="val 50000"/>
                  <a:gd name="adj2" fmla="val 5024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ar-IQ"/>
              </a:p>
            </p:txBody>
          </p:sp>
          <p:sp>
            <p:nvSpPr>
              <p:cNvPr id="18462" name="Text Box 22"/>
              <p:cNvSpPr txBox="1">
                <a:spLocks noChangeArrowheads="1"/>
              </p:cNvSpPr>
              <p:nvPr/>
            </p:nvSpPr>
            <p:spPr bwMode="auto">
              <a:xfrm>
                <a:off x="3043" y="1920"/>
                <a:ext cx="1257" cy="5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1pPr>
                <a:lvl2pPr marL="742950" indent="-285750"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2pPr>
                <a:lvl3pPr marL="1143000" indent="-228600"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3pPr>
                <a:lvl4pPr marL="1600200" indent="-228600"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4pPr>
                <a:lvl5pPr marL="2057400" indent="-228600"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b="1" dirty="0">
                    <a:solidFill>
                      <a:srgbClr val="FFFF00"/>
                    </a:solidFill>
                  </a:rPr>
                  <a:t>regular</a:t>
                </a:r>
              </a:p>
            </p:txBody>
          </p:sp>
        </p:grpSp>
        <p:grpSp>
          <p:nvGrpSpPr>
            <p:cNvPr id="18450" name="Group 23"/>
            <p:cNvGrpSpPr>
              <a:grpSpLocks/>
            </p:cNvGrpSpPr>
            <p:nvPr/>
          </p:nvGrpSpPr>
          <p:grpSpPr bwMode="auto">
            <a:xfrm>
              <a:off x="720" y="2640"/>
              <a:ext cx="3580" cy="665"/>
              <a:chOff x="720" y="2640"/>
              <a:chExt cx="3580" cy="665"/>
            </a:xfrm>
          </p:grpSpPr>
          <p:sp>
            <p:nvSpPr>
              <p:cNvPr id="18454" name="Line 24"/>
              <p:cNvSpPr>
                <a:spLocks noChangeShapeType="1"/>
              </p:cNvSpPr>
              <p:nvPr/>
            </p:nvSpPr>
            <p:spPr bwMode="auto">
              <a:xfrm>
                <a:off x="1536" y="273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ar-IQ"/>
              </a:p>
            </p:txBody>
          </p:sp>
          <p:sp>
            <p:nvSpPr>
              <p:cNvPr id="18455" name="Line 25"/>
              <p:cNvSpPr>
                <a:spLocks noChangeShapeType="1"/>
              </p:cNvSpPr>
              <p:nvPr/>
            </p:nvSpPr>
            <p:spPr bwMode="auto">
              <a:xfrm>
                <a:off x="2160" y="273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ar-IQ"/>
              </a:p>
            </p:txBody>
          </p:sp>
          <p:sp>
            <p:nvSpPr>
              <p:cNvPr id="18456" name="Line 26"/>
              <p:cNvSpPr>
                <a:spLocks noChangeShapeType="1"/>
              </p:cNvSpPr>
              <p:nvPr/>
            </p:nvSpPr>
            <p:spPr bwMode="auto">
              <a:xfrm>
                <a:off x="1536" y="2640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ar-IQ"/>
              </a:p>
            </p:txBody>
          </p:sp>
          <p:graphicFrame>
            <p:nvGraphicFramePr>
              <p:cNvPr id="18437" name="Object 3"/>
              <p:cNvGraphicFramePr>
                <a:graphicFrameLocks noChangeAspect="1"/>
              </p:cNvGraphicFramePr>
              <p:nvPr/>
            </p:nvGraphicFramePr>
            <p:xfrm>
              <a:off x="1536" y="2784"/>
              <a:ext cx="952" cy="3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4050" name="Equation" r:id="rId11" imgW="1511280" imgH="571320" progId="Equation.3">
                      <p:embed/>
                    </p:oleObj>
                  </mc:Choice>
                  <mc:Fallback>
                    <p:oleObj name="Equation" r:id="rId11" imgW="1511280" imgH="5713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36" y="2784"/>
                            <a:ext cx="952" cy="3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8457" name="AutoShape 28"/>
              <p:cNvSpPr>
                <a:spLocks noChangeArrowheads="1"/>
              </p:cNvSpPr>
              <p:nvPr/>
            </p:nvSpPr>
            <p:spPr bwMode="auto">
              <a:xfrm>
                <a:off x="720" y="2784"/>
                <a:ext cx="615" cy="306"/>
              </a:xfrm>
              <a:prstGeom prst="rightArrow">
                <a:avLst>
                  <a:gd name="adj1" fmla="val 50000"/>
                  <a:gd name="adj2" fmla="val 5024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ar-IQ"/>
              </a:p>
            </p:txBody>
          </p:sp>
          <p:sp>
            <p:nvSpPr>
              <p:cNvPr id="18458" name="Text Box 29"/>
              <p:cNvSpPr txBox="1">
                <a:spLocks noChangeArrowheads="1"/>
              </p:cNvSpPr>
              <p:nvPr/>
            </p:nvSpPr>
            <p:spPr bwMode="auto">
              <a:xfrm>
                <a:off x="3043" y="2784"/>
                <a:ext cx="1257" cy="5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1pPr>
                <a:lvl2pPr marL="742950" indent="-285750"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2pPr>
                <a:lvl3pPr marL="1143000" indent="-228600"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3pPr>
                <a:lvl4pPr marL="1600200" indent="-228600"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4pPr>
                <a:lvl5pPr marL="2057400" indent="-228600"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b="1" dirty="0">
                    <a:solidFill>
                      <a:srgbClr val="FFFF00"/>
                    </a:solidFill>
                  </a:rPr>
                  <a:t>regular</a:t>
                </a:r>
              </a:p>
            </p:txBody>
          </p:sp>
        </p:grpSp>
        <p:grpSp>
          <p:nvGrpSpPr>
            <p:cNvPr id="18451" name="Group 30"/>
            <p:cNvGrpSpPr>
              <a:grpSpLocks/>
            </p:cNvGrpSpPr>
            <p:nvPr/>
          </p:nvGrpSpPr>
          <p:grpSpPr bwMode="auto">
            <a:xfrm>
              <a:off x="720" y="3600"/>
              <a:ext cx="3580" cy="521"/>
              <a:chOff x="720" y="3600"/>
              <a:chExt cx="3580" cy="521"/>
            </a:xfrm>
          </p:grpSpPr>
          <p:graphicFrame>
            <p:nvGraphicFramePr>
              <p:cNvPr id="18436" name="Object 2"/>
              <p:cNvGraphicFramePr>
                <a:graphicFrameLocks noChangeAspect="1"/>
              </p:cNvGraphicFramePr>
              <p:nvPr/>
            </p:nvGraphicFramePr>
            <p:xfrm>
              <a:off x="1536" y="3600"/>
              <a:ext cx="952" cy="3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4051" name="Equation" r:id="rId13" imgW="1511280" imgH="571320" progId="Equation.3">
                      <p:embed/>
                    </p:oleObj>
                  </mc:Choice>
                  <mc:Fallback>
                    <p:oleObj name="Equation" r:id="rId13" imgW="1511280" imgH="5713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36" y="3600"/>
                            <a:ext cx="952" cy="3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8452" name="AutoShape 32"/>
              <p:cNvSpPr>
                <a:spLocks noChangeArrowheads="1"/>
              </p:cNvSpPr>
              <p:nvPr/>
            </p:nvSpPr>
            <p:spPr bwMode="auto">
              <a:xfrm>
                <a:off x="720" y="3600"/>
                <a:ext cx="615" cy="306"/>
              </a:xfrm>
              <a:prstGeom prst="rightArrow">
                <a:avLst>
                  <a:gd name="adj1" fmla="val 50000"/>
                  <a:gd name="adj2" fmla="val 5024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ar-IQ"/>
              </a:p>
            </p:txBody>
          </p:sp>
          <p:sp>
            <p:nvSpPr>
              <p:cNvPr id="18453" name="Text Box 33"/>
              <p:cNvSpPr txBox="1">
                <a:spLocks noChangeArrowheads="1"/>
              </p:cNvSpPr>
              <p:nvPr/>
            </p:nvSpPr>
            <p:spPr bwMode="auto">
              <a:xfrm>
                <a:off x="3043" y="3600"/>
                <a:ext cx="1257" cy="5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1pPr>
                <a:lvl2pPr marL="742950" indent="-285750"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2pPr>
                <a:lvl3pPr marL="1143000" indent="-228600"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3pPr>
                <a:lvl4pPr marL="1600200" indent="-228600"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4pPr>
                <a:lvl5pPr marL="2057400" indent="-228600"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3200">
                    <a:solidFill>
                      <a:schemeClr val="accent2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b="1" dirty="0">
                    <a:solidFill>
                      <a:srgbClr val="FFFF00"/>
                    </a:solidFill>
                  </a:rPr>
                  <a:t>regular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2158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3600" b="1" dirty="0">
                <a:solidFill>
                  <a:schemeClr val="tx2"/>
                </a:solidFill>
              </a:rPr>
              <a:t>Example</a:t>
            </a:r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320675" y="1803400"/>
          <a:ext cx="20955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4" name="Equation" r:id="rId3" imgW="2095200" imgH="723600" progId="Equation.3">
                  <p:embed/>
                </p:oleObj>
              </mc:Choice>
              <mc:Fallback>
                <p:oleObj name="Equation" r:id="rId3" imgW="209520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1803400"/>
                        <a:ext cx="20955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6"/>
          <p:cNvGraphicFramePr>
            <a:graphicFrameLocks noChangeAspect="1"/>
          </p:cNvGraphicFramePr>
          <p:nvPr/>
        </p:nvGraphicFramePr>
        <p:xfrm>
          <a:off x="152400" y="3200400"/>
          <a:ext cx="2616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5" name="Equation" r:id="rId5" imgW="2616120" imgH="571320" progId="Equation.3">
                  <p:embed/>
                </p:oleObj>
              </mc:Choice>
              <mc:Fallback>
                <p:oleObj name="Equation" r:id="rId5" imgW="26161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00400"/>
                        <a:ext cx="2616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Text Box 37"/>
          <p:cNvSpPr txBox="1">
            <a:spLocks noChangeArrowheads="1"/>
          </p:cNvSpPr>
          <p:nvPr/>
        </p:nvSpPr>
        <p:spPr bwMode="auto">
          <a:xfrm>
            <a:off x="2706972" y="1905000"/>
            <a:ext cx="15792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 dirty="0">
                <a:solidFill>
                  <a:srgbClr val="FFFF00"/>
                </a:solidFill>
              </a:rPr>
              <a:t>regular</a:t>
            </a:r>
          </a:p>
        </p:txBody>
      </p:sp>
      <p:sp>
        <p:nvSpPr>
          <p:cNvPr id="19465" name="Text Box 38"/>
          <p:cNvSpPr txBox="1">
            <a:spLocks noChangeArrowheads="1"/>
          </p:cNvSpPr>
          <p:nvPr/>
        </p:nvSpPr>
        <p:spPr bwMode="auto">
          <a:xfrm>
            <a:off x="2783172" y="3200400"/>
            <a:ext cx="15792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 dirty="0">
                <a:solidFill>
                  <a:srgbClr val="FFFF00"/>
                </a:solidFill>
              </a:rPr>
              <a:t>regular</a:t>
            </a:r>
          </a:p>
        </p:txBody>
      </p:sp>
      <p:sp>
        <p:nvSpPr>
          <p:cNvPr id="19466" name="AutoShape 39"/>
          <p:cNvSpPr>
            <a:spLocks/>
          </p:cNvSpPr>
          <p:nvPr/>
        </p:nvSpPr>
        <p:spPr bwMode="auto">
          <a:xfrm>
            <a:off x="4419600" y="2133600"/>
            <a:ext cx="381000" cy="1447800"/>
          </a:xfrm>
          <a:prstGeom prst="rightBrace">
            <a:avLst>
              <a:gd name="adj1" fmla="val 3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aphicFrame>
        <p:nvGraphicFramePr>
          <p:cNvPr id="19460" name="Object 40"/>
          <p:cNvGraphicFramePr>
            <a:graphicFrameLocks noChangeAspect="1"/>
          </p:cNvGraphicFramePr>
          <p:nvPr/>
        </p:nvGraphicFramePr>
        <p:xfrm>
          <a:off x="5791200" y="2514600"/>
          <a:ext cx="2933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6" name="Equation" r:id="rId7" imgW="2933640" imgH="571320" progId="Equation.3">
                  <p:embed/>
                </p:oleObj>
              </mc:Choice>
              <mc:Fallback>
                <p:oleObj name="Equation" r:id="rId7" imgW="293364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514600"/>
                        <a:ext cx="29337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7" name="Text Box 41"/>
          <p:cNvSpPr txBox="1">
            <a:spLocks noChangeArrowheads="1"/>
          </p:cNvSpPr>
          <p:nvPr/>
        </p:nvSpPr>
        <p:spPr bwMode="auto">
          <a:xfrm>
            <a:off x="6135972" y="3352800"/>
            <a:ext cx="15792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accent2"/>
                </a:solidFill>
                <a:latin typeface="Comic Sans MS" pitchFamily="66" charset="0"/>
              </a:defRPr>
            </a:lvl1pPr>
            <a:lvl2pPr marL="742950" indent="-285750">
              <a:defRPr sz="3200">
                <a:solidFill>
                  <a:schemeClr val="accent2"/>
                </a:solidFill>
                <a:latin typeface="Comic Sans MS" pitchFamily="66" charset="0"/>
              </a:defRPr>
            </a:lvl2pPr>
            <a:lvl3pPr marL="11430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3pPr>
            <a:lvl4pPr marL="16002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4pPr>
            <a:lvl5pPr marL="2057400" indent="-228600">
              <a:defRPr sz="3200">
                <a:solidFill>
                  <a:schemeClr val="accent2"/>
                </a:solidFill>
                <a:latin typeface="Comic Sans MS" pitchFamily="66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b="1" dirty="0">
                <a:solidFill>
                  <a:srgbClr val="FFFF00"/>
                </a:solidFill>
              </a:rPr>
              <a:t>regular</a:t>
            </a:r>
          </a:p>
        </p:txBody>
      </p:sp>
      <p:sp>
        <p:nvSpPr>
          <p:cNvPr id="19468" name="AutoShape 42"/>
          <p:cNvSpPr>
            <a:spLocks noChangeArrowheads="1"/>
          </p:cNvSpPr>
          <p:nvPr/>
        </p:nvSpPr>
        <p:spPr bwMode="auto">
          <a:xfrm>
            <a:off x="4953000" y="2590800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5505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908720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latin typeface="Arial Unicode MS" pitchFamily="34" charset="-128"/>
              </a:rPr>
              <a:t>Allows </a:t>
            </a:r>
            <a:r>
              <a:rPr lang="en-US" sz="2800" dirty="0" smtClean="0">
                <a:latin typeface="Symbol" pitchFamily="18" charset="2"/>
              </a:rPr>
              <a:t>e</a:t>
            </a:r>
            <a:r>
              <a:rPr lang="en-US" sz="2800" dirty="0" smtClean="0">
                <a:latin typeface="Arial Unicode MS" pitchFamily="34" charset="-128"/>
              </a:rPr>
              <a:t>-transitions from one state to another whereby we can move from the first state to the second without inputting the next character</a:t>
            </a:r>
            <a:r>
              <a:rPr lang="en-US" dirty="0" smtClean="0">
                <a:latin typeface="Arial Unicode MS" pitchFamily="34" charset="-128"/>
              </a:rPr>
              <a:t>.</a:t>
            </a:r>
            <a:endParaRPr lang="en-US" dirty="0">
              <a:latin typeface="Arial Unicode MS" pitchFamily="34" charset="-12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172" y="3217911"/>
            <a:ext cx="4866084" cy="1917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967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1" y="3041898"/>
            <a:ext cx="4280127" cy="254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755576" y="476672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/>
              <a:t>In an NFA a state may have zero, one, </a:t>
            </a:r>
            <a:r>
              <a:rPr lang="en-US" sz="2800" dirty="0" smtClean="0"/>
              <a:t>or more </a:t>
            </a:r>
            <a:r>
              <a:rPr lang="en-US" sz="2800" dirty="0"/>
              <a:t>exiting arrows for each symbol of </a:t>
            </a:r>
            <a:r>
              <a:rPr lang="en-US" sz="2800" dirty="0" smtClean="0"/>
              <a:t>the alphabet</a:t>
            </a:r>
            <a:r>
              <a:rPr lang="en-US" sz="2800" dirty="0"/>
              <a:t>.</a:t>
            </a:r>
            <a:endParaRPr lang="ar-IQ" sz="2800" dirty="0"/>
          </a:p>
        </p:txBody>
      </p:sp>
      <p:sp>
        <p:nvSpPr>
          <p:cNvPr id="4" name="Rectangle 3"/>
          <p:cNvSpPr/>
          <p:nvPr/>
        </p:nvSpPr>
        <p:spPr>
          <a:xfrm>
            <a:off x="4345014" y="1916832"/>
            <a:ext cx="23152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dirty="0" smtClean="0">
                <a:solidFill>
                  <a:srgbClr val="FF0000"/>
                </a:solidFill>
              </a:rPr>
              <a:t>Σ = {a, b, c}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36598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2300</TotalTime>
  <Words>1069</Words>
  <Application>Microsoft Office PowerPoint</Application>
  <PresentationFormat>On-screen Show (4:3)</PresentationFormat>
  <Paragraphs>375</Paragraphs>
  <Slides>71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71</vt:i4>
      </vt:variant>
    </vt:vector>
  </HeadingPairs>
  <TitlesOfParts>
    <vt:vector size="74" baseType="lpstr">
      <vt:lpstr>Office Theme</vt:lpstr>
      <vt:lpstr>Slide</vt:lpstr>
      <vt:lpstr>Microsoft Equation 3.0</vt:lpstr>
      <vt:lpstr>PowerPoint Presentation</vt:lpstr>
      <vt:lpstr>Can DFA's be designed to accept any string?</vt:lpstr>
      <vt:lpstr>Examples</vt:lpstr>
      <vt:lpstr>Actually the third one is regular!</vt:lpstr>
      <vt:lpstr>PowerPoint Presentation</vt:lpstr>
      <vt:lpstr>Nondeterministic Finite State Machine NFA</vt:lpstr>
      <vt:lpstr>PowerPoint Presentation</vt:lpstr>
      <vt:lpstr>PowerPoint Presentation</vt:lpstr>
      <vt:lpstr>PowerPoint Presentation</vt:lpstr>
      <vt:lpstr>Basic NFA Ideas</vt:lpstr>
      <vt:lpstr>PowerPoint Presentation</vt:lpstr>
      <vt:lpstr>Example: Read: 010110</vt:lpstr>
      <vt:lpstr>NFA operation</vt:lpstr>
      <vt:lpstr>NFA operation</vt:lpstr>
      <vt:lpstr>Read: 010110</vt:lpstr>
      <vt:lpstr>Why?</vt:lpstr>
      <vt:lpstr>PowerPoint Presentation</vt:lpstr>
      <vt:lpstr>PowerPoint Presentation</vt:lpstr>
      <vt:lpstr>Equivalence of Machines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Conversion NFA to DFA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General Conversion Procedure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Properties of  Regular Languages</vt:lpstr>
      <vt:lpstr>PowerPoint Presentation</vt:lpstr>
      <vt:lpstr>PowerPoint Presentation</vt:lpstr>
      <vt:lpstr>PowerPoint Presentation</vt:lpstr>
      <vt:lpstr>PowerPoint Presentation</vt:lpstr>
      <vt:lpstr>Union</vt:lpstr>
      <vt:lpstr>PowerPoint Presentation</vt:lpstr>
      <vt:lpstr>PowerPoint Presentation</vt:lpstr>
      <vt:lpstr>PowerPoint Presentation</vt:lpstr>
      <vt:lpstr>Concatenation</vt:lpstr>
      <vt:lpstr>PowerPoint Presentation</vt:lpstr>
      <vt:lpstr>PowerPoint Presentation</vt:lpstr>
      <vt:lpstr>PowerPoint Presentation</vt:lpstr>
      <vt:lpstr>Star Operation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Reverse</vt:lpstr>
      <vt:lpstr>PowerPoint Presentation</vt:lpstr>
      <vt:lpstr>PowerPoint Presentation</vt:lpstr>
      <vt:lpstr>PowerPoint Presentation</vt:lpstr>
      <vt:lpstr>Intersection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21</cp:revision>
  <dcterms:created xsi:type="dcterms:W3CDTF">2018-03-18T14:20:03Z</dcterms:created>
  <dcterms:modified xsi:type="dcterms:W3CDTF">2018-03-25T06:01:02Z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1026005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